
<file path=[Content_Types].xml><?xml version="1.0" encoding="utf-8"?>
<Types xmlns="http://schemas.openxmlformats.org/package/2006/content-types">
  <Default ContentType="application/x-fontdata" Extension="fntdata"/>
  <Default ContentType="image/jpeg" Extension="jpeg"/>
  <Default ContentType="audio/m4a" Extension="m4a"/>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Glacial Indifference Bold" charset="1" panose="00000800000000000000"/>
      <p:regular r:id="rId16"/>
    </p:embeddedFont>
    <p:embeddedFont>
      <p:font typeface="29LT Zarid Display" charset="1" panose="00000500000000000000"/>
      <p:regular r:id="rId17"/>
    </p:embeddedFont>
    <p:embeddedFont>
      <p:font typeface="Glacial Indifference" charset="1" panose="00000000000000000000"/>
      <p:regular r:id="rId18"/>
    </p:embeddedFont>
    <p:embeddedFont>
      <p:font typeface="Dynamo Bold" charset="1" panose="020B050402020A080404"/>
      <p:regular r:id="rId19"/>
    </p:embeddedFont>
    <p:embeddedFont>
      <p:font typeface="Open Sans" charset="1" panose="020B0606030504020204"/>
      <p:regular r:id="rId20"/>
    </p:embeddedFont>
    <p:embeddedFont>
      <p:font typeface="Anaphora" charset="1" panose="00000000000000000000"/>
      <p:regular r:id="rId21"/>
    </p:embeddedFont>
    <p:embeddedFont>
      <p:font typeface="Arimo" charset="1" panose="020B06040202020202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svg" Type="http://schemas.openxmlformats.org/officeDocument/2006/relationships/image"/><Relationship Id="rId11" Target="../media/aAGS3Q6DyLE.m4a" Type="http://schemas.microsoft.com/office/2007/relationships/media"/><Relationship Id="rId12" Target="../media/aAGS3Q6DyLE.m4a" Type="http://schemas.openxmlformats.org/officeDocument/2006/relationships/audio"/><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1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jpeg" Type="http://schemas.openxmlformats.org/officeDocument/2006/relationships/image"/><Relationship Id="rId11" Target="../media/VAGS4CmTmrg.mp4" Type="http://schemas.openxmlformats.org/officeDocument/2006/relationships/video"/><Relationship Id="rId12" Target="../media/VAGS4CmTmrg.mp4" Type="http://schemas.microsoft.com/office/2007/relationships/media"/><Relationship Id="rId13" Target="../media/image31.png" Type="http://schemas.openxmlformats.org/officeDocument/2006/relationships/image"/><Relationship Id="rId14" Target="https://cad.onshape.com/documents/abdf9a93153ae0cff690ce01/w/0f25dce1825e5c7b0e513c2e/e/ca312bd6cec96da66ef613ef" TargetMode="External" Type="http://schemas.openxmlformats.org/officeDocument/2006/relationships/hyperlink"/><Relationship Id="rId2" Target="../media/image3.png" Type="http://schemas.openxmlformats.org/officeDocument/2006/relationships/image"/><Relationship Id="rId3" Target="../media/image4.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https://cad.onshape.com/documents/abdf9a93153ae0cff690ce01/w/0f25dce1825e5c7b0e513c2e/e/4dd0a8c58811354c0739bdf1" TargetMode="External" Type="http://schemas.openxmlformats.org/officeDocument/2006/relationships/hyperlink"/><Relationship Id="rId8" Target="../media/image29.png" Type="http://schemas.openxmlformats.org/officeDocument/2006/relationships/image"/><Relationship Id="rId9" Target="https://cad.onshape.com/documents/7a7f94140b8d86c7ea033ef1/w/e999b315eef8267ad934f188/e/b0f45c3e980667b23faed620"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8.pn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40.jpeg" Type="http://schemas.openxmlformats.org/officeDocument/2006/relationships/image"/><Relationship Id="rId7" Target="../media/VAGS3APWoKE.mp4" Type="http://schemas.openxmlformats.org/officeDocument/2006/relationships/video"/><Relationship Id="rId8" Target="../media/VAGS3APWoKE.mp4" Type="http://schemas.microsoft.com/office/2007/relationships/media"/></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 Id="rId8" Target="../media/image47.png" Type="http://schemas.openxmlformats.org/officeDocument/2006/relationships/image"/><Relationship Id="rId9" Target="../media/image4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BD1C4"/>
        </a:solidFill>
      </p:bgPr>
    </p:bg>
    <p:spTree>
      <p:nvGrpSpPr>
        <p:cNvPr id="1" name=""/>
        <p:cNvGrpSpPr/>
        <p:nvPr/>
      </p:nvGrpSpPr>
      <p:grpSpPr>
        <a:xfrm>
          <a:off x="0" y="0"/>
          <a:ext cx="0" cy="0"/>
          <a:chOff x="0" y="0"/>
          <a:chExt cx="0" cy="0"/>
        </a:xfrm>
      </p:grpSpPr>
      <p:sp>
        <p:nvSpPr>
          <p:cNvPr name="Freeform 2" id="2"/>
          <p:cNvSpPr/>
          <p:nvPr/>
        </p:nvSpPr>
        <p:spPr>
          <a:xfrm flipH="false" flipV="false" rot="0">
            <a:off x="6558382" y="-3086100"/>
            <a:ext cx="2018590" cy="4114800"/>
          </a:xfrm>
          <a:custGeom>
            <a:avLst/>
            <a:gdLst/>
            <a:ahLst/>
            <a:cxnLst/>
            <a:rect r="r" b="b" t="t" l="l"/>
            <a:pathLst>
              <a:path h="4114800" w="2018590">
                <a:moveTo>
                  <a:pt x="0" y="0"/>
                </a:moveTo>
                <a:lnTo>
                  <a:pt x="2018591" y="0"/>
                </a:lnTo>
                <a:lnTo>
                  <a:pt x="201859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103845" b="0"/>
            </a:stretch>
          </a:blipFill>
        </p:spPr>
      </p:sp>
      <p:sp>
        <p:nvSpPr>
          <p:cNvPr name="Freeform 3" id="3"/>
          <p:cNvSpPr/>
          <p:nvPr/>
        </p:nvSpPr>
        <p:spPr>
          <a:xfrm flipH="false" flipV="false" rot="0">
            <a:off x="15605057" y="7721070"/>
            <a:ext cx="2682943" cy="2682943"/>
          </a:xfrm>
          <a:custGeom>
            <a:avLst/>
            <a:gdLst/>
            <a:ahLst/>
            <a:cxnLst/>
            <a:rect r="r" b="b" t="t" l="l"/>
            <a:pathLst>
              <a:path h="2682943" w="2682943">
                <a:moveTo>
                  <a:pt x="0" y="0"/>
                </a:moveTo>
                <a:lnTo>
                  <a:pt x="2682943" y="0"/>
                </a:lnTo>
                <a:lnTo>
                  <a:pt x="2682943" y="2682942"/>
                </a:lnTo>
                <a:lnTo>
                  <a:pt x="0" y="26829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00000">
            <a:off x="-130101" y="-64928"/>
            <a:ext cx="2682943" cy="2682943"/>
          </a:xfrm>
          <a:custGeom>
            <a:avLst/>
            <a:gdLst/>
            <a:ahLst/>
            <a:cxnLst/>
            <a:rect r="r" b="b" t="t" l="l"/>
            <a:pathLst>
              <a:path h="2682943" w="2682943">
                <a:moveTo>
                  <a:pt x="0" y="0"/>
                </a:moveTo>
                <a:lnTo>
                  <a:pt x="2682943" y="0"/>
                </a:lnTo>
                <a:lnTo>
                  <a:pt x="2682943" y="2682942"/>
                </a:lnTo>
                <a:lnTo>
                  <a:pt x="0" y="26829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552842" y="8583464"/>
            <a:ext cx="3059792" cy="2664801"/>
          </a:xfrm>
          <a:custGeom>
            <a:avLst/>
            <a:gdLst/>
            <a:ahLst/>
            <a:cxnLst/>
            <a:rect r="r" b="b" t="t" l="l"/>
            <a:pathLst>
              <a:path h="2664801" w="3059792">
                <a:moveTo>
                  <a:pt x="0" y="0"/>
                </a:moveTo>
                <a:lnTo>
                  <a:pt x="3059792" y="0"/>
                </a:lnTo>
                <a:lnTo>
                  <a:pt x="3059792" y="2664801"/>
                </a:lnTo>
                <a:lnTo>
                  <a:pt x="0" y="26648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6" id="6"/>
          <p:cNvSpPr/>
          <p:nvPr/>
        </p:nvSpPr>
        <p:spPr>
          <a:xfrm flipH="false" flipV="true" rot="0">
            <a:off x="12545265" y="-1397329"/>
            <a:ext cx="3059792" cy="2664801"/>
          </a:xfrm>
          <a:custGeom>
            <a:avLst/>
            <a:gdLst/>
            <a:ahLst/>
            <a:cxnLst/>
            <a:rect r="r" b="b" t="t" l="l"/>
            <a:pathLst>
              <a:path h="2664801" w="3059792">
                <a:moveTo>
                  <a:pt x="0" y="2664801"/>
                </a:moveTo>
                <a:lnTo>
                  <a:pt x="3059792" y="2664801"/>
                </a:lnTo>
                <a:lnTo>
                  <a:pt x="3059792" y="0"/>
                </a:lnTo>
                <a:lnTo>
                  <a:pt x="0" y="0"/>
                </a:lnTo>
                <a:lnTo>
                  <a:pt x="0" y="2664801"/>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94182" y="9062541"/>
            <a:ext cx="5965724" cy="1131723"/>
            <a:chOff x="0" y="0"/>
            <a:chExt cx="1571220" cy="298067"/>
          </a:xfrm>
        </p:grpSpPr>
        <p:sp>
          <p:nvSpPr>
            <p:cNvPr name="Freeform 8" id="8"/>
            <p:cNvSpPr/>
            <p:nvPr/>
          </p:nvSpPr>
          <p:spPr>
            <a:xfrm flipH="false" flipV="false" rot="0">
              <a:off x="0" y="0"/>
              <a:ext cx="1571220" cy="298067"/>
            </a:xfrm>
            <a:custGeom>
              <a:avLst/>
              <a:gdLst/>
              <a:ahLst/>
              <a:cxnLst/>
              <a:rect r="r" b="b" t="t" l="l"/>
              <a:pathLst>
                <a:path h="298067" w="1571220">
                  <a:moveTo>
                    <a:pt x="129773" y="0"/>
                  </a:moveTo>
                  <a:lnTo>
                    <a:pt x="1441446" y="0"/>
                  </a:lnTo>
                  <a:cubicBezTo>
                    <a:pt x="1513118" y="0"/>
                    <a:pt x="1571220" y="58102"/>
                    <a:pt x="1571220" y="129773"/>
                  </a:cubicBezTo>
                  <a:lnTo>
                    <a:pt x="1571220" y="168294"/>
                  </a:lnTo>
                  <a:cubicBezTo>
                    <a:pt x="1571220" y="202712"/>
                    <a:pt x="1557547" y="235720"/>
                    <a:pt x="1533210" y="260057"/>
                  </a:cubicBezTo>
                  <a:cubicBezTo>
                    <a:pt x="1508873" y="284394"/>
                    <a:pt x="1475864" y="298067"/>
                    <a:pt x="1441446" y="298067"/>
                  </a:cubicBezTo>
                  <a:lnTo>
                    <a:pt x="129773" y="298067"/>
                  </a:lnTo>
                  <a:cubicBezTo>
                    <a:pt x="95355" y="298067"/>
                    <a:pt x="62347" y="284394"/>
                    <a:pt x="38010" y="260057"/>
                  </a:cubicBezTo>
                  <a:cubicBezTo>
                    <a:pt x="13673" y="235720"/>
                    <a:pt x="0" y="202712"/>
                    <a:pt x="0" y="168294"/>
                  </a:cubicBezTo>
                  <a:lnTo>
                    <a:pt x="0" y="129773"/>
                  </a:lnTo>
                  <a:cubicBezTo>
                    <a:pt x="0" y="58102"/>
                    <a:pt x="58102" y="0"/>
                    <a:pt x="129773" y="0"/>
                  </a:cubicBezTo>
                  <a:close/>
                </a:path>
              </a:pathLst>
            </a:custGeom>
            <a:solidFill>
              <a:srgbClr val="FFFFFF"/>
            </a:solidFill>
          </p:spPr>
        </p:sp>
        <p:sp>
          <p:nvSpPr>
            <p:cNvPr name="TextBox 9" id="9"/>
            <p:cNvSpPr txBox="true"/>
            <p:nvPr/>
          </p:nvSpPr>
          <p:spPr>
            <a:xfrm>
              <a:off x="0" y="-28575"/>
              <a:ext cx="1571220" cy="326642"/>
            </a:xfrm>
            <a:prstGeom prst="rect">
              <a:avLst/>
            </a:prstGeom>
          </p:spPr>
          <p:txBody>
            <a:bodyPr anchor="ctr" rtlCol="false" tIns="50800" lIns="50800" bIns="50800" rIns="50800"/>
            <a:lstStyle/>
            <a:p>
              <a:pPr algn="ctr" marL="0" indent="0" lvl="0">
                <a:lnSpc>
                  <a:spcPts val="4317"/>
                </a:lnSpc>
                <a:spcBef>
                  <a:spcPct val="0"/>
                </a:spcBef>
              </a:pPr>
              <a:r>
                <a:rPr lang="en-US" b="true" sz="3399">
                  <a:solidFill>
                    <a:srgbClr val="292727"/>
                  </a:solidFill>
                  <a:latin typeface="Glacial Indifference Bold"/>
                  <a:ea typeface="Glacial Indifference Bold"/>
                  <a:cs typeface="Glacial Indifference Bold"/>
                  <a:sym typeface="Glacial Indifference Bold"/>
                </a:rPr>
                <a:t>Proyecto de Ingeniería I</a:t>
              </a:r>
            </a:p>
          </p:txBody>
        </p:sp>
      </p:grpSp>
      <p:sp>
        <p:nvSpPr>
          <p:cNvPr name="Freeform 10" id="10"/>
          <p:cNvSpPr/>
          <p:nvPr/>
        </p:nvSpPr>
        <p:spPr>
          <a:xfrm flipH="false" flipV="true" rot="0">
            <a:off x="-3086100" y="1794752"/>
            <a:ext cx="4114800" cy="4114800"/>
          </a:xfrm>
          <a:custGeom>
            <a:avLst/>
            <a:gdLst/>
            <a:ahLst/>
            <a:cxnLst/>
            <a:rect r="r" b="b" t="t" l="l"/>
            <a:pathLst>
              <a:path h="4114800" w="4114800">
                <a:moveTo>
                  <a:pt x="0" y="4114800"/>
                </a:moveTo>
                <a:lnTo>
                  <a:pt x="4114800" y="4114800"/>
                </a:lnTo>
                <a:lnTo>
                  <a:pt x="41148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true" flipV="true" rot="0">
            <a:off x="16946529" y="1794752"/>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4293533" y="4813431"/>
            <a:ext cx="3274144" cy="3480281"/>
          </a:xfrm>
          <a:custGeom>
            <a:avLst/>
            <a:gdLst/>
            <a:ahLst/>
            <a:cxnLst/>
            <a:rect r="r" b="b" t="t" l="l"/>
            <a:pathLst>
              <a:path h="3480281" w="3274144">
                <a:moveTo>
                  <a:pt x="0" y="0"/>
                </a:moveTo>
                <a:lnTo>
                  <a:pt x="3274145" y="0"/>
                </a:lnTo>
                <a:lnTo>
                  <a:pt x="3274145" y="3480281"/>
                </a:lnTo>
                <a:lnTo>
                  <a:pt x="0" y="34802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3771876" y="1305572"/>
            <a:ext cx="11619390" cy="1631615"/>
          </a:xfrm>
          <a:prstGeom prst="rect">
            <a:avLst/>
          </a:prstGeom>
        </p:spPr>
        <p:txBody>
          <a:bodyPr anchor="t" rtlCol="false" tIns="0" lIns="0" bIns="0" rIns="0">
            <a:spAutoFit/>
          </a:bodyPr>
          <a:lstStyle/>
          <a:p>
            <a:pPr algn="l" marL="0" indent="0" lvl="0">
              <a:lnSpc>
                <a:spcPts val="9753"/>
              </a:lnSpc>
            </a:pPr>
            <a:r>
              <a:rPr lang="en-US" sz="10959" spc="350">
                <a:solidFill>
                  <a:srgbClr val="292727"/>
                </a:solidFill>
                <a:latin typeface="29LT Zarid Display"/>
                <a:ea typeface="29LT Zarid Display"/>
                <a:cs typeface="29LT Zarid Display"/>
                <a:sym typeface="29LT Zarid Display"/>
              </a:rPr>
              <a:t>PROYECTO PARCIAL</a:t>
            </a:r>
          </a:p>
        </p:txBody>
      </p:sp>
      <p:sp>
        <p:nvSpPr>
          <p:cNvPr name="TextBox 14" id="14"/>
          <p:cNvSpPr txBox="true"/>
          <p:nvPr/>
        </p:nvSpPr>
        <p:spPr>
          <a:xfrm rot="0">
            <a:off x="8576973" y="5095875"/>
            <a:ext cx="5716993" cy="2991016"/>
          </a:xfrm>
          <a:prstGeom prst="rect">
            <a:avLst/>
          </a:prstGeom>
        </p:spPr>
        <p:txBody>
          <a:bodyPr anchor="t" rtlCol="false" tIns="0" lIns="0" bIns="0" rIns="0">
            <a:spAutoFit/>
          </a:bodyPr>
          <a:lstStyle/>
          <a:p>
            <a:pPr algn="ctr">
              <a:lnSpc>
                <a:spcPts val="3889"/>
              </a:lnSpc>
            </a:pPr>
            <a:r>
              <a:rPr lang="en-US" b="true" sz="2839" spc="-11">
                <a:solidFill>
                  <a:srgbClr val="292727"/>
                </a:solidFill>
                <a:latin typeface="Glacial Indifference Bold"/>
                <a:ea typeface="Glacial Indifference Bold"/>
                <a:cs typeface="Glacial Indifference Bold"/>
                <a:sym typeface="Glacial Indifference Bold"/>
              </a:rPr>
              <a:t>Asesores:</a:t>
            </a:r>
          </a:p>
          <a:p>
            <a:pPr algn="just" marL="526659" indent="-263330" lvl="1">
              <a:lnSpc>
                <a:spcPts val="3341"/>
              </a:lnSpc>
              <a:buFont typeface="Arial"/>
              <a:buChar char="•"/>
            </a:pPr>
            <a:r>
              <a:rPr lang="en-US" sz="2439" spc="-9">
                <a:solidFill>
                  <a:srgbClr val="292727"/>
                </a:solidFill>
                <a:latin typeface="Glacial Indifference"/>
                <a:ea typeface="Glacial Indifference"/>
                <a:cs typeface="Glacial Indifference"/>
                <a:sym typeface="Glacial Indifference"/>
              </a:rPr>
              <a:t>Mg Umbert Lewis De La Cruz</a:t>
            </a:r>
          </a:p>
          <a:p>
            <a:pPr algn="just" marL="526659" indent="-263330" lvl="1">
              <a:lnSpc>
                <a:spcPts val="3341"/>
              </a:lnSpc>
              <a:buFont typeface="Arial"/>
              <a:buChar char="•"/>
            </a:pPr>
            <a:r>
              <a:rPr lang="en-US" sz="2439" spc="-9">
                <a:solidFill>
                  <a:srgbClr val="292727"/>
                </a:solidFill>
                <a:latin typeface="Glacial Indifference"/>
                <a:ea typeface="Glacial Indifference"/>
                <a:cs typeface="Glacial Indifference"/>
                <a:sym typeface="Glacial Indifference"/>
              </a:rPr>
              <a:t>Mg. Paulo Camilo Vela Antón</a:t>
            </a:r>
          </a:p>
          <a:p>
            <a:pPr algn="just" marL="526659" indent="-263330" lvl="1">
              <a:lnSpc>
                <a:spcPts val="3341"/>
              </a:lnSpc>
              <a:buFont typeface="Arial"/>
              <a:buChar char="•"/>
            </a:pPr>
            <a:r>
              <a:rPr lang="en-US" sz="2439" spc="-9">
                <a:solidFill>
                  <a:srgbClr val="292727"/>
                </a:solidFill>
                <a:latin typeface="Glacial Indifference"/>
                <a:ea typeface="Glacial Indifference"/>
                <a:cs typeface="Glacial Indifference"/>
                <a:sym typeface="Glacial Indifference"/>
              </a:rPr>
              <a:t>Mg. Moises Stevend Meza Rodriguez</a:t>
            </a:r>
          </a:p>
          <a:p>
            <a:pPr algn="just" marL="526659" indent="-263330" lvl="1">
              <a:lnSpc>
                <a:spcPts val="3341"/>
              </a:lnSpc>
              <a:buFont typeface="Arial"/>
              <a:buChar char="•"/>
            </a:pPr>
            <a:r>
              <a:rPr lang="en-US" sz="2439" spc="-9">
                <a:solidFill>
                  <a:srgbClr val="292727"/>
                </a:solidFill>
                <a:latin typeface="Glacial Indifference"/>
                <a:ea typeface="Glacial Indifference"/>
                <a:cs typeface="Glacial Indifference"/>
                <a:sym typeface="Glacial Indifference"/>
              </a:rPr>
              <a:t>Dr. Harry Anderson Rivera Tito</a:t>
            </a:r>
          </a:p>
          <a:p>
            <a:pPr algn="just" marL="526659" indent="-263330" lvl="1">
              <a:lnSpc>
                <a:spcPts val="3341"/>
              </a:lnSpc>
              <a:buFont typeface="Arial"/>
              <a:buChar char="•"/>
            </a:pPr>
            <a:r>
              <a:rPr lang="en-US" sz="2439" spc="-9">
                <a:solidFill>
                  <a:srgbClr val="292727"/>
                </a:solidFill>
                <a:latin typeface="Glacial Indifference"/>
                <a:ea typeface="Glacial Indifference"/>
                <a:cs typeface="Glacial Indifference"/>
                <a:sym typeface="Glacial Indifference"/>
              </a:rPr>
              <a:t>Ing. Juan Manuel Zuñiga Mamani</a:t>
            </a:r>
          </a:p>
          <a:p>
            <a:pPr algn="just" marL="526659" indent="-263330" lvl="1">
              <a:lnSpc>
                <a:spcPts val="3341"/>
              </a:lnSpc>
              <a:buFont typeface="Arial"/>
              <a:buChar char="•"/>
            </a:pPr>
            <a:r>
              <a:rPr lang="en-US" sz="2439" spc="-9">
                <a:solidFill>
                  <a:srgbClr val="292727"/>
                </a:solidFill>
                <a:latin typeface="Glacial Indifference"/>
                <a:ea typeface="Glacial Indifference"/>
                <a:cs typeface="Glacial Indifference"/>
                <a:sym typeface="Glacial Indifference"/>
              </a:rPr>
              <a:t>Ing. Renzo José Chan Ríos</a:t>
            </a:r>
          </a:p>
        </p:txBody>
      </p:sp>
      <p:sp>
        <p:nvSpPr>
          <p:cNvPr name="TextBox 15" id="15"/>
          <p:cNvSpPr txBox="true"/>
          <p:nvPr/>
        </p:nvSpPr>
        <p:spPr>
          <a:xfrm rot="0">
            <a:off x="3500803" y="2719432"/>
            <a:ext cx="11976322" cy="2074949"/>
          </a:xfrm>
          <a:prstGeom prst="rect">
            <a:avLst/>
          </a:prstGeom>
        </p:spPr>
        <p:txBody>
          <a:bodyPr anchor="t" rtlCol="false" tIns="0" lIns="0" bIns="0" rIns="0">
            <a:spAutoFit/>
          </a:bodyPr>
          <a:lstStyle/>
          <a:p>
            <a:pPr algn="ctr">
              <a:lnSpc>
                <a:spcPts val="16882"/>
              </a:lnSpc>
              <a:spcBef>
                <a:spcPct val="0"/>
              </a:spcBef>
            </a:pPr>
            <a:r>
              <a:rPr lang="en-US" sz="12059">
                <a:solidFill>
                  <a:srgbClr val="292727"/>
                </a:solidFill>
                <a:latin typeface="Dynamo Bold"/>
                <a:ea typeface="Dynamo Bold"/>
                <a:cs typeface="Dynamo Bold"/>
                <a:sym typeface="Dynamo Bold"/>
              </a:rPr>
              <a:t>ECOPUREHARVEST</a:t>
            </a:r>
          </a:p>
        </p:txBody>
      </p:sp>
      <p:pic>
        <p:nvPicPr>
          <p:cNvPr name="Picture 16" id="16">
            <a:hlinkClick action="ppaction://media"/>
          </p:cNvPr>
          <p:cNvPicPr>
            <a:picLocks noChangeAspect="true"/>
          </p:cNvPicPr>
          <p:nvPr>
            <a:audioFile r:link="rId12"/>
            <p:extLst>
              <p:ext uri="{DAA4B4D4-6D71-4841-9C94-3DE7FCFB9230}">
                <p14:media xmlns:p14="http://schemas.microsoft.com/office/powerpoint/2010/main" r:embed="rId11">
                  <p14:trim st="0.0000" end="19.0000"/>
                </p14:media>
              </p:ext>
            </p:extLst>
          </p:nvPr>
        </p:nvPicPr>
        <p:blipFill>
          <a:blip r:embed="rId10"/>
          <a:stretch>
            <a:fillRect/>
          </a:stretch>
        </p:blipFill>
        <p:spPr>
          <a:xfrm>
            <a:off x="8629650" y="4629150"/>
            <a:ext cx="1028700" cy="1028700"/>
          </a:xfrm>
          <a:prstGeom prst="rect">
            <a:avLst/>
          </a:prstGeom>
        </p:spPr>
      </p:pic>
    </p:spTree>
  </p:cSld>
  <p:clrMapOvr>
    <a:masterClrMapping/>
  </p:clrMapOvr>
  <p:timing>
    <p:tnLst>
      <p:par>
        <p:cTn dur="indefinite" restart="never" nodeType="tmRoot">
          <p:childTnLst>
            <p:cmd cmd="playFrom(0.0)">
              <p:cBhvr>
                <p:cTn/>
                <p:tgtEl>
                  <p:spTgt spid="16"/>
                </p:tgtEl>
              </p:cBhvr>
            </p:cmd>
            <p:audio>
              <p:cMediaNode vol="100000" showWhenStopped="false">
                <p:cTn/>
                <p:tgtEl>
                  <p:spTgt spid="16"/>
                </p:tgtEl>
              </p:cMediaNode>
            </p:audi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BBD1C4"/>
        </a:solidFill>
      </p:bgPr>
    </p:bg>
    <p:spTree>
      <p:nvGrpSpPr>
        <p:cNvPr id="1" name=""/>
        <p:cNvGrpSpPr/>
        <p:nvPr/>
      </p:nvGrpSpPr>
      <p:grpSpPr>
        <a:xfrm>
          <a:off x="0" y="0"/>
          <a:ext cx="0" cy="0"/>
          <a:chOff x="0" y="0"/>
          <a:chExt cx="0" cy="0"/>
        </a:xfrm>
      </p:grpSpPr>
      <p:grpSp>
        <p:nvGrpSpPr>
          <p:cNvPr name="Group 2" id="2"/>
          <p:cNvGrpSpPr/>
          <p:nvPr/>
        </p:nvGrpSpPr>
        <p:grpSpPr>
          <a:xfrm rot="0">
            <a:off x="6104138" y="6665829"/>
            <a:ext cx="5965724" cy="1131723"/>
            <a:chOff x="0" y="0"/>
            <a:chExt cx="1571220" cy="298067"/>
          </a:xfrm>
        </p:grpSpPr>
        <p:sp>
          <p:nvSpPr>
            <p:cNvPr name="Freeform 3" id="3"/>
            <p:cNvSpPr/>
            <p:nvPr/>
          </p:nvSpPr>
          <p:spPr>
            <a:xfrm flipH="false" flipV="false" rot="0">
              <a:off x="0" y="0"/>
              <a:ext cx="1571220" cy="298067"/>
            </a:xfrm>
            <a:custGeom>
              <a:avLst/>
              <a:gdLst/>
              <a:ahLst/>
              <a:cxnLst/>
              <a:rect r="r" b="b" t="t" l="l"/>
              <a:pathLst>
                <a:path h="298067" w="1571220">
                  <a:moveTo>
                    <a:pt x="129773" y="0"/>
                  </a:moveTo>
                  <a:lnTo>
                    <a:pt x="1441446" y="0"/>
                  </a:lnTo>
                  <a:cubicBezTo>
                    <a:pt x="1513118" y="0"/>
                    <a:pt x="1571220" y="58102"/>
                    <a:pt x="1571220" y="129773"/>
                  </a:cubicBezTo>
                  <a:lnTo>
                    <a:pt x="1571220" y="168294"/>
                  </a:lnTo>
                  <a:cubicBezTo>
                    <a:pt x="1571220" y="202712"/>
                    <a:pt x="1557547" y="235720"/>
                    <a:pt x="1533210" y="260057"/>
                  </a:cubicBezTo>
                  <a:cubicBezTo>
                    <a:pt x="1508873" y="284394"/>
                    <a:pt x="1475864" y="298067"/>
                    <a:pt x="1441446" y="298067"/>
                  </a:cubicBezTo>
                  <a:lnTo>
                    <a:pt x="129773" y="298067"/>
                  </a:lnTo>
                  <a:cubicBezTo>
                    <a:pt x="95355" y="298067"/>
                    <a:pt x="62347" y="284394"/>
                    <a:pt x="38010" y="260057"/>
                  </a:cubicBezTo>
                  <a:cubicBezTo>
                    <a:pt x="13673" y="235720"/>
                    <a:pt x="0" y="202712"/>
                    <a:pt x="0" y="168294"/>
                  </a:cubicBezTo>
                  <a:lnTo>
                    <a:pt x="0" y="129773"/>
                  </a:lnTo>
                  <a:cubicBezTo>
                    <a:pt x="0" y="58102"/>
                    <a:pt x="58102" y="0"/>
                    <a:pt x="129773" y="0"/>
                  </a:cubicBezTo>
                  <a:close/>
                </a:path>
              </a:pathLst>
            </a:custGeom>
            <a:solidFill>
              <a:srgbClr val="FFFFFF"/>
            </a:solidFill>
          </p:spPr>
        </p:sp>
        <p:sp>
          <p:nvSpPr>
            <p:cNvPr name="TextBox 4" id="4"/>
            <p:cNvSpPr txBox="true"/>
            <p:nvPr/>
          </p:nvSpPr>
          <p:spPr>
            <a:xfrm>
              <a:off x="0" y="-95250"/>
              <a:ext cx="1571220" cy="393317"/>
            </a:xfrm>
            <a:prstGeom prst="rect">
              <a:avLst/>
            </a:prstGeom>
          </p:spPr>
          <p:txBody>
            <a:bodyPr anchor="ctr" rtlCol="false" tIns="50800" lIns="50800" bIns="50800" rIns="50800"/>
            <a:lstStyle/>
            <a:p>
              <a:pPr algn="ctr">
                <a:lnSpc>
                  <a:spcPts val="2979"/>
                </a:lnSpc>
              </a:pPr>
            </a:p>
          </p:txBody>
        </p:sp>
      </p:grpSp>
      <p:sp>
        <p:nvSpPr>
          <p:cNvPr name="Freeform 5" id="5"/>
          <p:cNvSpPr/>
          <p:nvPr/>
        </p:nvSpPr>
        <p:spPr>
          <a:xfrm flipH="false" flipV="false" rot="1972595">
            <a:off x="-2044352" y="3122077"/>
            <a:ext cx="5441478" cy="4640096"/>
          </a:xfrm>
          <a:custGeom>
            <a:avLst/>
            <a:gdLst/>
            <a:ahLst/>
            <a:cxnLst/>
            <a:rect r="r" b="b" t="t" l="l"/>
            <a:pathLst>
              <a:path h="4640096" w="5441478">
                <a:moveTo>
                  <a:pt x="0" y="0"/>
                </a:moveTo>
                <a:lnTo>
                  <a:pt x="5441477" y="0"/>
                </a:lnTo>
                <a:lnTo>
                  <a:pt x="5441477" y="4640096"/>
                </a:lnTo>
                <a:lnTo>
                  <a:pt x="0" y="46400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1978564">
            <a:off x="14899621" y="3120301"/>
            <a:ext cx="5441478" cy="4640096"/>
          </a:xfrm>
          <a:custGeom>
            <a:avLst/>
            <a:gdLst/>
            <a:ahLst/>
            <a:cxnLst/>
            <a:rect r="r" b="b" t="t" l="l"/>
            <a:pathLst>
              <a:path h="4640096" w="5441478">
                <a:moveTo>
                  <a:pt x="5441477" y="0"/>
                </a:moveTo>
                <a:lnTo>
                  <a:pt x="0" y="0"/>
                </a:lnTo>
                <a:lnTo>
                  <a:pt x="0" y="4640097"/>
                </a:lnTo>
                <a:lnTo>
                  <a:pt x="5441477" y="4640097"/>
                </a:lnTo>
                <a:lnTo>
                  <a:pt x="5441477"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0">
            <a:off x="7032015" y="-209805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true" rot="0">
            <a:off x="6861494" y="8299079"/>
            <a:ext cx="4114800" cy="4114800"/>
          </a:xfrm>
          <a:custGeom>
            <a:avLst/>
            <a:gdLst/>
            <a:ahLst/>
            <a:cxnLst/>
            <a:rect r="r" b="b" t="t" l="l"/>
            <a:pathLst>
              <a:path h="4114800" w="4114800">
                <a:moveTo>
                  <a:pt x="0" y="4114800"/>
                </a:moveTo>
                <a:lnTo>
                  <a:pt x="4114800" y="4114800"/>
                </a:lnTo>
                <a:lnTo>
                  <a:pt x="4114800"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4179873" y="3038234"/>
            <a:ext cx="9814254" cy="3272790"/>
          </a:xfrm>
          <a:prstGeom prst="rect">
            <a:avLst/>
          </a:prstGeom>
        </p:spPr>
        <p:txBody>
          <a:bodyPr anchor="t" rtlCol="false" tIns="0" lIns="0" bIns="0" rIns="0">
            <a:spAutoFit/>
          </a:bodyPr>
          <a:lstStyle/>
          <a:p>
            <a:pPr algn="ctr">
              <a:lnSpc>
                <a:spcPts val="11280"/>
              </a:lnSpc>
            </a:pPr>
            <a:r>
              <a:rPr lang="en-US" sz="12000" spc="384">
                <a:solidFill>
                  <a:srgbClr val="292727"/>
                </a:solidFill>
                <a:latin typeface="29LT Zarid Display"/>
                <a:ea typeface="29LT Zarid Display"/>
                <a:cs typeface="29LT Zarid Display"/>
                <a:sym typeface="29LT Zarid Display"/>
              </a:rPr>
              <a:t>MUCHAS</a:t>
            </a:r>
          </a:p>
          <a:p>
            <a:pPr algn="ctr" marL="0" indent="0" lvl="0">
              <a:lnSpc>
                <a:spcPts val="11280"/>
              </a:lnSpc>
            </a:pPr>
            <a:r>
              <a:rPr lang="en-US" sz="12000" spc="384">
                <a:solidFill>
                  <a:srgbClr val="292727"/>
                </a:solidFill>
                <a:latin typeface="29LT Zarid Display"/>
                <a:ea typeface="29LT Zarid Display"/>
                <a:cs typeface="29LT Zarid Display"/>
                <a:sym typeface="29LT Zarid Display"/>
              </a:rPr>
              <a:t>GRACIAS</a:t>
            </a:r>
          </a:p>
        </p:txBody>
      </p:sp>
      <p:sp>
        <p:nvSpPr>
          <p:cNvPr name="TextBox 10" id="10"/>
          <p:cNvSpPr txBox="true"/>
          <p:nvPr/>
        </p:nvSpPr>
        <p:spPr>
          <a:xfrm rot="0">
            <a:off x="6622281" y="6948343"/>
            <a:ext cx="4929438" cy="514477"/>
          </a:xfrm>
          <a:prstGeom prst="rect">
            <a:avLst/>
          </a:prstGeom>
        </p:spPr>
        <p:txBody>
          <a:bodyPr anchor="t" rtlCol="false" tIns="0" lIns="0" bIns="0" rIns="0">
            <a:spAutoFit/>
          </a:bodyPr>
          <a:lstStyle/>
          <a:p>
            <a:pPr algn="ctr">
              <a:lnSpc>
                <a:spcPts val="4063"/>
              </a:lnSpc>
            </a:pPr>
            <a:r>
              <a:rPr lang="en-US" sz="3199" spc="175">
                <a:solidFill>
                  <a:srgbClr val="292727"/>
                </a:solidFill>
                <a:latin typeface="Glacial Indifference"/>
                <a:ea typeface="Glacial Indifference"/>
                <a:cs typeface="Glacial Indifference"/>
                <a:sym typeface="Glacial Indifference"/>
              </a:rPr>
              <a:t>Octubre 2024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AE2"/>
        </a:solidFill>
      </p:bgPr>
    </p:bg>
    <p:spTree>
      <p:nvGrpSpPr>
        <p:cNvPr id="1" name=""/>
        <p:cNvGrpSpPr/>
        <p:nvPr/>
      </p:nvGrpSpPr>
      <p:grpSpPr>
        <a:xfrm>
          <a:off x="0" y="0"/>
          <a:ext cx="0" cy="0"/>
          <a:chOff x="0" y="0"/>
          <a:chExt cx="0" cy="0"/>
        </a:xfrm>
      </p:grpSpPr>
      <p:sp>
        <p:nvSpPr>
          <p:cNvPr name="Freeform 2" id="2"/>
          <p:cNvSpPr/>
          <p:nvPr/>
        </p:nvSpPr>
        <p:spPr>
          <a:xfrm flipH="true" flipV="false" rot="0">
            <a:off x="216693" y="2975254"/>
            <a:ext cx="2780161" cy="7458968"/>
          </a:xfrm>
          <a:custGeom>
            <a:avLst/>
            <a:gdLst/>
            <a:ahLst/>
            <a:cxnLst/>
            <a:rect r="r" b="b" t="t" l="l"/>
            <a:pathLst>
              <a:path h="7458968" w="2780161">
                <a:moveTo>
                  <a:pt x="2780160" y="0"/>
                </a:moveTo>
                <a:lnTo>
                  <a:pt x="0" y="0"/>
                </a:lnTo>
                <a:lnTo>
                  <a:pt x="0" y="7458968"/>
                </a:lnTo>
                <a:lnTo>
                  <a:pt x="2780160" y="7458968"/>
                </a:lnTo>
                <a:lnTo>
                  <a:pt x="278016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165705" y="0"/>
            <a:ext cx="4122295" cy="4114800"/>
          </a:xfrm>
          <a:custGeom>
            <a:avLst/>
            <a:gdLst/>
            <a:ahLst/>
            <a:cxnLst/>
            <a:rect r="r" b="b" t="t" l="l"/>
            <a:pathLst>
              <a:path h="4114800" w="4122295">
                <a:moveTo>
                  <a:pt x="0" y="0"/>
                </a:moveTo>
                <a:lnTo>
                  <a:pt x="4122295" y="0"/>
                </a:lnTo>
                <a:lnTo>
                  <a:pt x="412229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820558" y="2681587"/>
            <a:ext cx="3091071" cy="6356958"/>
          </a:xfrm>
          <a:custGeom>
            <a:avLst/>
            <a:gdLst/>
            <a:ahLst/>
            <a:cxnLst/>
            <a:rect r="r" b="b" t="t" l="l"/>
            <a:pathLst>
              <a:path h="6356958" w="3091071">
                <a:moveTo>
                  <a:pt x="0" y="0"/>
                </a:moveTo>
                <a:lnTo>
                  <a:pt x="3091071" y="0"/>
                </a:lnTo>
                <a:lnTo>
                  <a:pt x="3091071" y="6356958"/>
                </a:lnTo>
                <a:lnTo>
                  <a:pt x="0" y="6356958"/>
                </a:lnTo>
                <a:lnTo>
                  <a:pt x="0" y="0"/>
                </a:lnTo>
                <a:close/>
              </a:path>
            </a:pathLst>
          </a:custGeom>
          <a:blipFill>
            <a:blip r:embed="rId6"/>
            <a:stretch>
              <a:fillRect l="0" t="0" r="0" b="0"/>
            </a:stretch>
          </a:blipFill>
          <a:ln w="38100" cap="sq">
            <a:solidFill>
              <a:srgbClr val="000000"/>
            </a:solidFill>
            <a:prstDash val="solid"/>
            <a:miter/>
          </a:ln>
        </p:spPr>
      </p:sp>
      <p:sp>
        <p:nvSpPr>
          <p:cNvPr name="Freeform 5" id="5"/>
          <p:cNvSpPr/>
          <p:nvPr/>
        </p:nvSpPr>
        <p:spPr>
          <a:xfrm flipH="false" flipV="false" rot="0">
            <a:off x="5501542" y="2681587"/>
            <a:ext cx="3091071" cy="6356958"/>
          </a:xfrm>
          <a:custGeom>
            <a:avLst/>
            <a:gdLst/>
            <a:ahLst/>
            <a:cxnLst/>
            <a:rect r="r" b="b" t="t" l="l"/>
            <a:pathLst>
              <a:path h="6356958" w="3091071">
                <a:moveTo>
                  <a:pt x="0" y="0"/>
                </a:moveTo>
                <a:lnTo>
                  <a:pt x="3091071" y="0"/>
                </a:lnTo>
                <a:lnTo>
                  <a:pt x="3091071" y="6356958"/>
                </a:lnTo>
                <a:lnTo>
                  <a:pt x="0" y="6356958"/>
                </a:lnTo>
                <a:lnTo>
                  <a:pt x="0" y="0"/>
                </a:lnTo>
                <a:close/>
              </a:path>
            </a:pathLst>
          </a:custGeom>
          <a:blipFill>
            <a:blip r:embed="rId7"/>
            <a:stretch>
              <a:fillRect l="0" t="0" r="0" b="0"/>
            </a:stretch>
          </a:blipFill>
          <a:ln w="38100" cap="sq">
            <a:solidFill>
              <a:srgbClr val="000000"/>
            </a:solidFill>
            <a:prstDash val="solid"/>
            <a:miter/>
          </a:ln>
        </p:spPr>
      </p:sp>
      <p:sp>
        <p:nvSpPr>
          <p:cNvPr name="Freeform 6" id="6"/>
          <p:cNvSpPr/>
          <p:nvPr/>
        </p:nvSpPr>
        <p:spPr>
          <a:xfrm flipH="false" flipV="false" rot="0">
            <a:off x="9183163" y="2681587"/>
            <a:ext cx="3075179" cy="6356958"/>
          </a:xfrm>
          <a:custGeom>
            <a:avLst/>
            <a:gdLst/>
            <a:ahLst/>
            <a:cxnLst/>
            <a:rect r="r" b="b" t="t" l="l"/>
            <a:pathLst>
              <a:path h="6356958" w="3075179">
                <a:moveTo>
                  <a:pt x="0" y="0"/>
                </a:moveTo>
                <a:lnTo>
                  <a:pt x="3075179" y="0"/>
                </a:lnTo>
                <a:lnTo>
                  <a:pt x="3075179" y="6356958"/>
                </a:lnTo>
                <a:lnTo>
                  <a:pt x="0" y="6356958"/>
                </a:lnTo>
                <a:lnTo>
                  <a:pt x="0" y="0"/>
                </a:lnTo>
                <a:close/>
              </a:path>
            </a:pathLst>
          </a:custGeom>
          <a:blipFill>
            <a:blip r:embed="rId8"/>
            <a:stretch>
              <a:fillRect l="0" t="0" r="0" b="0"/>
            </a:stretch>
          </a:blipFill>
          <a:ln w="38100" cap="sq">
            <a:solidFill>
              <a:srgbClr val="000000"/>
            </a:solidFill>
            <a:prstDash val="solid"/>
            <a:miter/>
          </a:ln>
        </p:spPr>
      </p:sp>
      <p:grpSp>
        <p:nvGrpSpPr>
          <p:cNvPr name="Group 7" id="7"/>
          <p:cNvGrpSpPr>
            <a:grpSpLocks noChangeAspect="true"/>
          </p:cNvGrpSpPr>
          <p:nvPr/>
        </p:nvGrpSpPr>
        <p:grpSpPr>
          <a:xfrm rot="0">
            <a:off x="15243061" y="0"/>
            <a:ext cx="3044939" cy="3044939"/>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6350000"/>
                  </a:moveTo>
                  <a:cubicBezTo>
                    <a:pt x="4928870" y="6350000"/>
                    <a:pt x="6350000" y="4928870"/>
                    <a:pt x="6350000" y="3175000"/>
                  </a:cubicBezTo>
                  <a:lnTo>
                    <a:pt x="6350000" y="0"/>
                  </a:lnTo>
                  <a:lnTo>
                    <a:pt x="3175000" y="0"/>
                  </a:lnTo>
                  <a:cubicBezTo>
                    <a:pt x="1421130" y="0"/>
                    <a:pt x="0" y="1421130"/>
                    <a:pt x="0" y="3175000"/>
                  </a:cubicBezTo>
                  <a:cubicBezTo>
                    <a:pt x="0" y="4928870"/>
                    <a:pt x="1421130" y="6350000"/>
                    <a:pt x="3175000" y="6350000"/>
                  </a:cubicBezTo>
                  <a:close/>
                </a:path>
              </a:pathLst>
            </a:custGeom>
            <a:solidFill>
              <a:srgbClr val="ABB9D1">
                <a:alpha val="70980"/>
              </a:srgbClr>
            </a:solidFill>
          </p:spPr>
        </p:sp>
        <p:sp>
          <p:nvSpPr>
            <p:cNvPr name="Freeform 9" id="9"/>
            <p:cNvSpPr/>
            <p:nvPr/>
          </p:nvSpPr>
          <p:spPr>
            <a:xfrm flipH="false" flipV="false" rot="0">
              <a:off x="227013" y="334588"/>
              <a:ext cx="5895974" cy="5627484"/>
            </a:xfrm>
            <a:custGeom>
              <a:avLst/>
              <a:gdLst/>
              <a:ahLst/>
              <a:cxnLst/>
              <a:rect r="r" b="b" t="t" l="l"/>
              <a:pathLst>
                <a:path h="5627484" w="5895974">
                  <a:moveTo>
                    <a:pt x="2947987" y="4502"/>
                  </a:moveTo>
                  <a:cubicBezTo>
                    <a:pt x="1941349" y="0"/>
                    <a:pt x="1009246" y="534452"/>
                    <a:pt x="504623" y="1405483"/>
                  </a:cubicBezTo>
                  <a:cubicBezTo>
                    <a:pt x="0" y="2276514"/>
                    <a:pt x="0" y="3350970"/>
                    <a:pt x="504623" y="4222001"/>
                  </a:cubicBezTo>
                  <a:cubicBezTo>
                    <a:pt x="1009246" y="5093033"/>
                    <a:pt x="1941349" y="5627484"/>
                    <a:pt x="2947987" y="5622982"/>
                  </a:cubicBezTo>
                  <a:cubicBezTo>
                    <a:pt x="3954625" y="5627484"/>
                    <a:pt x="4886728" y="5093033"/>
                    <a:pt x="5391351" y="4222001"/>
                  </a:cubicBezTo>
                  <a:cubicBezTo>
                    <a:pt x="5895974" y="3350970"/>
                    <a:pt x="5895974" y="2276514"/>
                    <a:pt x="5391351" y="1405483"/>
                  </a:cubicBezTo>
                  <a:cubicBezTo>
                    <a:pt x="4886728" y="534452"/>
                    <a:pt x="3954625" y="0"/>
                    <a:pt x="2947987" y="4502"/>
                  </a:cubicBezTo>
                  <a:close/>
                </a:path>
              </a:pathLst>
            </a:custGeom>
            <a:blipFill>
              <a:blip r:embed="rId9">
                <a:alphaModFix amt="71000"/>
              </a:blip>
              <a:stretch>
                <a:fillRect l="-84652" t="-33150" r="-82820" b="-138018"/>
              </a:stretch>
            </a:blipFill>
          </p:spPr>
        </p:sp>
      </p:grpSp>
      <p:sp>
        <p:nvSpPr>
          <p:cNvPr name="Freeform 10" id="10"/>
          <p:cNvSpPr/>
          <p:nvPr/>
        </p:nvSpPr>
        <p:spPr>
          <a:xfrm flipH="false" flipV="false" rot="0">
            <a:off x="12848892" y="2681587"/>
            <a:ext cx="3075179" cy="6356958"/>
          </a:xfrm>
          <a:custGeom>
            <a:avLst/>
            <a:gdLst/>
            <a:ahLst/>
            <a:cxnLst/>
            <a:rect r="r" b="b" t="t" l="l"/>
            <a:pathLst>
              <a:path h="6356958" w="3075179">
                <a:moveTo>
                  <a:pt x="0" y="0"/>
                </a:moveTo>
                <a:lnTo>
                  <a:pt x="3075178" y="0"/>
                </a:lnTo>
                <a:lnTo>
                  <a:pt x="3075178" y="6356958"/>
                </a:lnTo>
                <a:lnTo>
                  <a:pt x="0" y="6356958"/>
                </a:lnTo>
                <a:lnTo>
                  <a:pt x="0" y="0"/>
                </a:lnTo>
                <a:close/>
              </a:path>
            </a:pathLst>
          </a:custGeom>
          <a:blipFill>
            <a:blip r:embed="rId10"/>
            <a:stretch>
              <a:fillRect l="0" t="0" r="0" b="0"/>
            </a:stretch>
          </a:blipFill>
          <a:ln w="38100" cap="sq">
            <a:solidFill>
              <a:srgbClr val="000000"/>
            </a:solidFill>
            <a:prstDash val="solid"/>
            <a:miter/>
          </a:ln>
        </p:spPr>
      </p:sp>
      <p:sp>
        <p:nvSpPr>
          <p:cNvPr name="TextBox 11" id="11"/>
          <p:cNvSpPr txBox="true"/>
          <p:nvPr/>
        </p:nvSpPr>
        <p:spPr>
          <a:xfrm rot="0">
            <a:off x="5127079" y="535309"/>
            <a:ext cx="7832511" cy="1522091"/>
          </a:xfrm>
          <a:prstGeom prst="rect">
            <a:avLst/>
          </a:prstGeom>
        </p:spPr>
        <p:txBody>
          <a:bodyPr anchor="t" rtlCol="false" tIns="0" lIns="0" bIns="0" rIns="0">
            <a:spAutoFit/>
          </a:bodyPr>
          <a:lstStyle/>
          <a:p>
            <a:pPr algn="l">
              <a:lnSpc>
                <a:spcPts val="9989"/>
              </a:lnSpc>
            </a:pPr>
            <a:r>
              <a:rPr lang="en-US" sz="8999" spc="-233">
                <a:solidFill>
                  <a:srgbClr val="292727"/>
                </a:solidFill>
                <a:latin typeface="29LT Zarid Display"/>
                <a:ea typeface="29LT Zarid Display"/>
                <a:cs typeface="29LT Zarid Display"/>
                <a:sym typeface="29LT Zarid Display"/>
              </a:rPr>
              <a:t>¿QUIÉNES SOMOS?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EAE2"/>
        </a:solidFill>
      </p:bgPr>
    </p:bg>
    <p:spTree>
      <p:nvGrpSpPr>
        <p:cNvPr id="1" name=""/>
        <p:cNvGrpSpPr/>
        <p:nvPr/>
      </p:nvGrpSpPr>
      <p:grpSpPr>
        <a:xfrm>
          <a:off x="0" y="0"/>
          <a:ext cx="0" cy="0"/>
          <a:chOff x="0" y="0"/>
          <a:chExt cx="0" cy="0"/>
        </a:xfrm>
      </p:grpSpPr>
      <p:sp>
        <p:nvSpPr>
          <p:cNvPr name="Freeform 2" id="2"/>
          <p:cNvSpPr/>
          <p:nvPr/>
        </p:nvSpPr>
        <p:spPr>
          <a:xfrm flipH="false" flipV="false" rot="0">
            <a:off x="2194562" y="2272737"/>
            <a:ext cx="2806067" cy="2806067"/>
          </a:xfrm>
          <a:custGeom>
            <a:avLst/>
            <a:gdLst/>
            <a:ahLst/>
            <a:cxnLst/>
            <a:rect r="r" b="b" t="t" l="l"/>
            <a:pathLst>
              <a:path h="2806067" w="2806067">
                <a:moveTo>
                  <a:pt x="0" y="0"/>
                </a:moveTo>
                <a:lnTo>
                  <a:pt x="2806068" y="0"/>
                </a:lnTo>
                <a:lnTo>
                  <a:pt x="2806068" y="2806068"/>
                </a:lnTo>
                <a:lnTo>
                  <a:pt x="0" y="28060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5340677" y="5418420"/>
            <a:ext cx="2806067" cy="2806067"/>
          </a:xfrm>
          <a:custGeom>
            <a:avLst/>
            <a:gdLst/>
            <a:ahLst/>
            <a:cxnLst/>
            <a:rect r="r" b="b" t="t" l="l"/>
            <a:pathLst>
              <a:path h="2806067" w="2806067">
                <a:moveTo>
                  <a:pt x="0" y="0"/>
                </a:moveTo>
                <a:lnTo>
                  <a:pt x="2806068" y="0"/>
                </a:lnTo>
                <a:lnTo>
                  <a:pt x="2806068" y="2806067"/>
                </a:lnTo>
                <a:lnTo>
                  <a:pt x="0" y="28060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340677" y="2272737"/>
            <a:ext cx="2806067" cy="2806067"/>
          </a:xfrm>
          <a:custGeom>
            <a:avLst/>
            <a:gdLst/>
            <a:ahLst/>
            <a:cxnLst/>
            <a:rect r="r" b="b" t="t" l="l"/>
            <a:pathLst>
              <a:path h="2806067" w="2806067">
                <a:moveTo>
                  <a:pt x="0" y="0"/>
                </a:moveTo>
                <a:lnTo>
                  <a:pt x="2806068" y="0"/>
                </a:lnTo>
                <a:lnTo>
                  <a:pt x="2806068" y="2806068"/>
                </a:lnTo>
                <a:lnTo>
                  <a:pt x="0" y="28060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2194562" y="5418420"/>
            <a:ext cx="2806067" cy="2806067"/>
          </a:xfrm>
          <a:custGeom>
            <a:avLst/>
            <a:gdLst/>
            <a:ahLst/>
            <a:cxnLst/>
            <a:rect r="r" b="b" t="t" l="l"/>
            <a:pathLst>
              <a:path h="2806067" w="2806067">
                <a:moveTo>
                  <a:pt x="0" y="0"/>
                </a:moveTo>
                <a:lnTo>
                  <a:pt x="2806068" y="0"/>
                </a:lnTo>
                <a:lnTo>
                  <a:pt x="2806068" y="2806067"/>
                </a:lnTo>
                <a:lnTo>
                  <a:pt x="0" y="28060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883213" y="5973807"/>
            <a:ext cx="3304939" cy="330493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FAB9A"/>
            </a:solidFill>
          </p:spPr>
        </p:sp>
      </p:grpSp>
      <p:grpSp>
        <p:nvGrpSpPr>
          <p:cNvPr name="Group 8" id="8"/>
          <p:cNvGrpSpPr/>
          <p:nvPr/>
        </p:nvGrpSpPr>
        <p:grpSpPr>
          <a:xfrm rot="0">
            <a:off x="6282899" y="1547145"/>
            <a:ext cx="3345817" cy="3322110"/>
            <a:chOff x="0" y="0"/>
            <a:chExt cx="6596063" cy="6549325"/>
          </a:xfrm>
        </p:grpSpPr>
        <p:sp>
          <p:nvSpPr>
            <p:cNvPr name="Freeform 9" id="9"/>
            <p:cNvSpPr/>
            <p:nvPr/>
          </p:nvSpPr>
          <p:spPr>
            <a:xfrm flipH="false" flipV="false" rot="0">
              <a:off x="0" y="0"/>
              <a:ext cx="6596062" cy="6549325"/>
            </a:xfrm>
            <a:custGeom>
              <a:avLst/>
              <a:gdLst/>
              <a:ahLst/>
              <a:cxnLst/>
              <a:rect r="r" b="b" t="t" l="l"/>
              <a:pathLst>
                <a:path h="6549325" w="6596062">
                  <a:moveTo>
                    <a:pt x="3298031" y="0"/>
                  </a:moveTo>
                  <a:cubicBezTo>
                    <a:pt x="1476579" y="0"/>
                    <a:pt x="0" y="1466116"/>
                    <a:pt x="0" y="3274663"/>
                  </a:cubicBezTo>
                  <a:cubicBezTo>
                    <a:pt x="0" y="5083209"/>
                    <a:pt x="1476579" y="6549325"/>
                    <a:pt x="3298031" y="6549325"/>
                  </a:cubicBezTo>
                  <a:cubicBezTo>
                    <a:pt x="5119484" y="6549325"/>
                    <a:pt x="6596062" y="5083209"/>
                    <a:pt x="6596062" y="3274663"/>
                  </a:cubicBezTo>
                  <a:cubicBezTo>
                    <a:pt x="6596062" y="1466116"/>
                    <a:pt x="5119484" y="0"/>
                    <a:pt x="3298031" y="0"/>
                  </a:cubicBezTo>
                  <a:close/>
                </a:path>
              </a:pathLst>
            </a:custGeom>
            <a:solidFill>
              <a:srgbClr val="8FAB9A"/>
            </a:solidFill>
          </p:spPr>
        </p:sp>
      </p:grpSp>
      <p:grpSp>
        <p:nvGrpSpPr>
          <p:cNvPr name="Group 10" id="10"/>
          <p:cNvGrpSpPr/>
          <p:nvPr/>
        </p:nvGrpSpPr>
        <p:grpSpPr>
          <a:xfrm rot="0">
            <a:off x="284375" y="1521844"/>
            <a:ext cx="3696024" cy="3134576"/>
            <a:chOff x="0" y="0"/>
            <a:chExt cx="7487377" cy="6350000"/>
          </a:xfrm>
        </p:grpSpPr>
        <p:sp>
          <p:nvSpPr>
            <p:cNvPr name="Freeform 11" id="11"/>
            <p:cNvSpPr/>
            <p:nvPr/>
          </p:nvSpPr>
          <p:spPr>
            <a:xfrm flipH="false" flipV="false" rot="0">
              <a:off x="0" y="0"/>
              <a:ext cx="7487377" cy="6350000"/>
            </a:xfrm>
            <a:custGeom>
              <a:avLst/>
              <a:gdLst/>
              <a:ahLst/>
              <a:cxnLst/>
              <a:rect r="r" b="b" t="t" l="l"/>
              <a:pathLst>
                <a:path h="6350000" w="7487377">
                  <a:moveTo>
                    <a:pt x="3743689" y="0"/>
                  </a:moveTo>
                  <a:cubicBezTo>
                    <a:pt x="1676106" y="0"/>
                    <a:pt x="0" y="1421496"/>
                    <a:pt x="0" y="3175000"/>
                  </a:cubicBezTo>
                  <a:cubicBezTo>
                    <a:pt x="0" y="4928504"/>
                    <a:pt x="1676106" y="6350000"/>
                    <a:pt x="3743689" y="6350000"/>
                  </a:cubicBezTo>
                  <a:cubicBezTo>
                    <a:pt x="5811271" y="6350000"/>
                    <a:pt x="7487377" y="4928504"/>
                    <a:pt x="7487377" y="3175000"/>
                  </a:cubicBezTo>
                  <a:cubicBezTo>
                    <a:pt x="7487377" y="1421496"/>
                    <a:pt x="5811271" y="0"/>
                    <a:pt x="3743689" y="0"/>
                  </a:cubicBezTo>
                  <a:close/>
                </a:path>
              </a:pathLst>
            </a:custGeom>
            <a:solidFill>
              <a:srgbClr val="7E8B97"/>
            </a:solidFill>
          </p:spPr>
        </p:sp>
      </p:grpSp>
      <p:grpSp>
        <p:nvGrpSpPr>
          <p:cNvPr name="Group 12" id="12"/>
          <p:cNvGrpSpPr/>
          <p:nvPr/>
        </p:nvGrpSpPr>
        <p:grpSpPr>
          <a:xfrm rot="0">
            <a:off x="6166082" y="5973807"/>
            <a:ext cx="3510011" cy="3510011"/>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8B97"/>
            </a:solidFill>
          </p:spPr>
        </p:sp>
      </p:grpSp>
      <p:sp>
        <p:nvSpPr>
          <p:cNvPr name="Freeform 14" id="14"/>
          <p:cNvSpPr/>
          <p:nvPr/>
        </p:nvSpPr>
        <p:spPr>
          <a:xfrm flipH="false" flipV="true" rot="0">
            <a:off x="15418378" y="0"/>
            <a:ext cx="2869622" cy="2864404"/>
          </a:xfrm>
          <a:custGeom>
            <a:avLst/>
            <a:gdLst/>
            <a:ahLst/>
            <a:cxnLst/>
            <a:rect r="r" b="b" t="t" l="l"/>
            <a:pathLst>
              <a:path h="2864404" w="2869622">
                <a:moveTo>
                  <a:pt x="0" y="2864404"/>
                </a:moveTo>
                <a:lnTo>
                  <a:pt x="2869622" y="2864404"/>
                </a:lnTo>
                <a:lnTo>
                  <a:pt x="2869622" y="0"/>
                </a:lnTo>
                <a:lnTo>
                  <a:pt x="0" y="0"/>
                </a:lnTo>
                <a:lnTo>
                  <a:pt x="0" y="286440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true" flipV="false" rot="0">
            <a:off x="-551598" y="8051615"/>
            <a:ext cx="2869622" cy="2864404"/>
          </a:xfrm>
          <a:custGeom>
            <a:avLst/>
            <a:gdLst/>
            <a:ahLst/>
            <a:cxnLst/>
            <a:rect r="r" b="b" t="t" l="l"/>
            <a:pathLst>
              <a:path h="2864404" w="2869622">
                <a:moveTo>
                  <a:pt x="2869622" y="0"/>
                </a:moveTo>
                <a:lnTo>
                  <a:pt x="0" y="0"/>
                </a:lnTo>
                <a:lnTo>
                  <a:pt x="0" y="2864405"/>
                </a:lnTo>
                <a:lnTo>
                  <a:pt x="2869622" y="2864405"/>
                </a:lnTo>
                <a:lnTo>
                  <a:pt x="2869622"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284375" y="1136401"/>
            <a:ext cx="3817938" cy="821487"/>
            <a:chOff x="0" y="0"/>
            <a:chExt cx="1005548" cy="216359"/>
          </a:xfrm>
        </p:grpSpPr>
        <p:sp>
          <p:nvSpPr>
            <p:cNvPr name="Freeform 17" id="17"/>
            <p:cNvSpPr/>
            <p:nvPr/>
          </p:nvSpPr>
          <p:spPr>
            <a:xfrm flipH="false" flipV="false" rot="0">
              <a:off x="0" y="0"/>
              <a:ext cx="1005548" cy="216359"/>
            </a:xfrm>
            <a:custGeom>
              <a:avLst/>
              <a:gdLst/>
              <a:ahLst/>
              <a:cxnLst/>
              <a:rect r="r" b="b" t="t" l="l"/>
              <a:pathLst>
                <a:path h="216359" w="1005548">
                  <a:moveTo>
                    <a:pt x="108179" y="0"/>
                  </a:moveTo>
                  <a:lnTo>
                    <a:pt x="897368" y="0"/>
                  </a:lnTo>
                  <a:cubicBezTo>
                    <a:pt x="926059" y="0"/>
                    <a:pt x="953575" y="11397"/>
                    <a:pt x="973863" y="31685"/>
                  </a:cubicBezTo>
                  <a:cubicBezTo>
                    <a:pt x="994150" y="51973"/>
                    <a:pt x="1005548" y="79488"/>
                    <a:pt x="1005548" y="108179"/>
                  </a:cubicBezTo>
                  <a:lnTo>
                    <a:pt x="1005548" y="108179"/>
                  </a:lnTo>
                  <a:cubicBezTo>
                    <a:pt x="1005548" y="167925"/>
                    <a:pt x="957114" y="216359"/>
                    <a:pt x="897368" y="216359"/>
                  </a:cubicBezTo>
                  <a:lnTo>
                    <a:pt x="108179" y="216359"/>
                  </a:lnTo>
                  <a:cubicBezTo>
                    <a:pt x="79488" y="216359"/>
                    <a:pt x="51973" y="204961"/>
                    <a:pt x="31685" y="184674"/>
                  </a:cubicBezTo>
                  <a:cubicBezTo>
                    <a:pt x="11397" y="164386"/>
                    <a:pt x="0" y="136870"/>
                    <a:pt x="0" y="108179"/>
                  </a:cubicBezTo>
                  <a:lnTo>
                    <a:pt x="0" y="108179"/>
                  </a:lnTo>
                  <a:cubicBezTo>
                    <a:pt x="0" y="79488"/>
                    <a:pt x="11397" y="51973"/>
                    <a:pt x="31685" y="31685"/>
                  </a:cubicBezTo>
                  <a:cubicBezTo>
                    <a:pt x="51973" y="11397"/>
                    <a:pt x="79488" y="0"/>
                    <a:pt x="108179" y="0"/>
                  </a:cubicBezTo>
                  <a:close/>
                </a:path>
              </a:pathLst>
            </a:custGeom>
            <a:solidFill>
              <a:srgbClr val="FFFFFF"/>
            </a:solidFill>
          </p:spPr>
        </p:sp>
        <p:sp>
          <p:nvSpPr>
            <p:cNvPr name="TextBox 18" id="18"/>
            <p:cNvSpPr txBox="true"/>
            <p:nvPr/>
          </p:nvSpPr>
          <p:spPr>
            <a:xfrm>
              <a:off x="0" y="-28575"/>
              <a:ext cx="1005548" cy="244934"/>
            </a:xfrm>
            <a:prstGeom prst="rect">
              <a:avLst/>
            </a:prstGeom>
          </p:spPr>
          <p:txBody>
            <a:bodyPr anchor="ctr" rtlCol="false" tIns="50800" lIns="50800" bIns="50800" rIns="50800"/>
            <a:lstStyle/>
            <a:p>
              <a:pPr algn="ctr" marL="0" indent="0" lvl="0">
                <a:lnSpc>
                  <a:spcPts val="2921"/>
                </a:lnSpc>
                <a:spcBef>
                  <a:spcPct val="0"/>
                </a:spcBef>
              </a:pPr>
              <a:r>
                <a:rPr lang="en-US" sz="2300">
                  <a:solidFill>
                    <a:srgbClr val="292727"/>
                  </a:solidFill>
                  <a:latin typeface="Glacial Indifference"/>
                  <a:ea typeface="Glacial Indifference"/>
                  <a:cs typeface="Glacial Indifference"/>
                  <a:sym typeface="Glacial Indifference"/>
                </a:rPr>
                <a:t>Método</a:t>
              </a:r>
            </a:p>
          </p:txBody>
        </p:sp>
      </p:grpSp>
      <p:grpSp>
        <p:nvGrpSpPr>
          <p:cNvPr name="Group 19" id="19"/>
          <p:cNvGrpSpPr/>
          <p:nvPr/>
        </p:nvGrpSpPr>
        <p:grpSpPr>
          <a:xfrm rot="0">
            <a:off x="6444683" y="1199530"/>
            <a:ext cx="3817938" cy="843331"/>
            <a:chOff x="0" y="0"/>
            <a:chExt cx="1005548" cy="222112"/>
          </a:xfrm>
        </p:grpSpPr>
        <p:sp>
          <p:nvSpPr>
            <p:cNvPr name="Freeform 20" id="20"/>
            <p:cNvSpPr/>
            <p:nvPr/>
          </p:nvSpPr>
          <p:spPr>
            <a:xfrm flipH="false" flipV="false" rot="0">
              <a:off x="0" y="0"/>
              <a:ext cx="1005548" cy="222112"/>
            </a:xfrm>
            <a:custGeom>
              <a:avLst/>
              <a:gdLst/>
              <a:ahLst/>
              <a:cxnLst/>
              <a:rect r="r" b="b" t="t" l="l"/>
              <a:pathLst>
                <a:path h="222112" w="1005548">
                  <a:moveTo>
                    <a:pt x="111056" y="0"/>
                  </a:moveTo>
                  <a:lnTo>
                    <a:pt x="894492" y="0"/>
                  </a:lnTo>
                  <a:cubicBezTo>
                    <a:pt x="923945" y="0"/>
                    <a:pt x="952193" y="11701"/>
                    <a:pt x="973020" y="32528"/>
                  </a:cubicBezTo>
                  <a:cubicBezTo>
                    <a:pt x="993847" y="53355"/>
                    <a:pt x="1005548" y="81602"/>
                    <a:pt x="1005548" y="111056"/>
                  </a:cubicBezTo>
                  <a:lnTo>
                    <a:pt x="1005548" y="111056"/>
                  </a:lnTo>
                  <a:cubicBezTo>
                    <a:pt x="1005548" y="140510"/>
                    <a:pt x="993847" y="168757"/>
                    <a:pt x="973020" y="189584"/>
                  </a:cubicBezTo>
                  <a:cubicBezTo>
                    <a:pt x="952193" y="210411"/>
                    <a:pt x="923945" y="222112"/>
                    <a:pt x="894492" y="222112"/>
                  </a:cubicBezTo>
                  <a:lnTo>
                    <a:pt x="111056" y="222112"/>
                  </a:lnTo>
                  <a:cubicBezTo>
                    <a:pt x="81602" y="222112"/>
                    <a:pt x="53355" y="210411"/>
                    <a:pt x="32528" y="189584"/>
                  </a:cubicBezTo>
                  <a:cubicBezTo>
                    <a:pt x="11701" y="168757"/>
                    <a:pt x="0" y="140510"/>
                    <a:pt x="0" y="111056"/>
                  </a:cubicBezTo>
                  <a:lnTo>
                    <a:pt x="0" y="111056"/>
                  </a:lnTo>
                  <a:cubicBezTo>
                    <a:pt x="0" y="81602"/>
                    <a:pt x="11701" y="53355"/>
                    <a:pt x="32528" y="32528"/>
                  </a:cubicBezTo>
                  <a:cubicBezTo>
                    <a:pt x="53355" y="11701"/>
                    <a:pt x="81602" y="0"/>
                    <a:pt x="111056" y="0"/>
                  </a:cubicBezTo>
                  <a:close/>
                </a:path>
              </a:pathLst>
            </a:custGeom>
            <a:solidFill>
              <a:srgbClr val="FFFFFF"/>
            </a:solidFill>
          </p:spPr>
        </p:sp>
        <p:sp>
          <p:nvSpPr>
            <p:cNvPr name="TextBox 21" id="21"/>
            <p:cNvSpPr txBox="true"/>
            <p:nvPr/>
          </p:nvSpPr>
          <p:spPr>
            <a:xfrm>
              <a:off x="0" y="-28575"/>
              <a:ext cx="1005548" cy="250687"/>
            </a:xfrm>
            <a:prstGeom prst="rect">
              <a:avLst/>
            </a:prstGeom>
          </p:spPr>
          <p:txBody>
            <a:bodyPr anchor="ctr" rtlCol="false" tIns="50800" lIns="50800" bIns="50800" rIns="50800"/>
            <a:lstStyle/>
            <a:p>
              <a:pPr algn="ctr" marL="0" indent="0" lvl="0">
                <a:lnSpc>
                  <a:spcPts val="2921"/>
                </a:lnSpc>
                <a:spcBef>
                  <a:spcPct val="0"/>
                </a:spcBef>
              </a:pPr>
              <a:r>
                <a:rPr lang="en-US" sz="2300">
                  <a:solidFill>
                    <a:srgbClr val="292727"/>
                  </a:solidFill>
                  <a:latin typeface="Glacial Indifference"/>
                  <a:ea typeface="Glacial Indifference"/>
                  <a:cs typeface="Glacial Indifference"/>
                  <a:sym typeface="Glacial Indifference"/>
                </a:rPr>
                <a:t>Impacto en la Salud del Suelo:</a:t>
              </a:r>
            </a:p>
          </p:txBody>
        </p:sp>
      </p:grpSp>
      <p:grpSp>
        <p:nvGrpSpPr>
          <p:cNvPr name="Group 22" id="22"/>
          <p:cNvGrpSpPr/>
          <p:nvPr/>
        </p:nvGrpSpPr>
        <p:grpSpPr>
          <a:xfrm rot="0">
            <a:off x="517441" y="5307405"/>
            <a:ext cx="2753099" cy="843331"/>
            <a:chOff x="0" y="0"/>
            <a:chExt cx="725096" cy="222112"/>
          </a:xfrm>
        </p:grpSpPr>
        <p:sp>
          <p:nvSpPr>
            <p:cNvPr name="Freeform 23" id="23"/>
            <p:cNvSpPr/>
            <p:nvPr/>
          </p:nvSpPr>
          <p:spPr>
            <a:xfrm flipH="false" flipV="false" rot="0">
              <a:off x="0" y="0"/>
              <a:ext cx="725096" cy="222112"/>
            </a:xfrm>
            <a:custGeom>
              <a:avLst/>
              <a:gdLst/>
              <a:ahLst/>
              <a:cxnLst/>
              <a:rect r="r" b="b" t="t" l="l"/>
              <a:pathLst>
                <a:path h="222112" w="725096">
                  <a:moveTo>
                    <a:pt x="111056" y="0"/>
                  </a:moveTo>
                  <a:lnTo>
                    <a:pt x="614040" y="0"/>
                  </a:lnTo>
                  <a:cubicBezTo>
                    <a:pt x="675374" y="0"/>
                    <a:pt x="725096" y="49721"/>
                    <a:pt x="725096" y="111056"/>
                  </a:cubicBezTo>
                  <a:lnTo>
                    <a:pt x="725096" y="111056"/>
                  </a:lnTo>
                  <a:cubicBezTo>
                    <a:pt x="725096" y="140510"/>
                    <a:pt x="713395" y="168757"/>
                    <a:pt x="692568" y="189584"/>
                  </a:cubicBezTo>
                  <a:cubicBezTo>
                    <a:pt x="671741" y="210411"/>
                    <a:pt x="643494" y="222112"/>
                    <a:pt x="614040" y="222112"/>
                  </a:cubicBezTo>
                  <a:lnTo>
                    <a:pt x="111056" y="222112"/>
                  </a:lnTo>
                  <a:cubicBezTo>
                    <a:pt x="81602" y="222112"/>
                    <a:pt x="53355" y="210411"/>
                    <a:pt x="32528" y="189584"/>
                  </a:cubicBezTo>
                  <a:cubicBezTo>
                    <a:pt x="11701" y="168757"/>
                    <a:pt x="0" y="140510"/>
                    <a:pt x="0" y="111056"/>
                  </a:cubicBezTo>
                  <a:lnTo>
                    <a:pt x="0" y="111056"/>
                  </a:lnTo>
                  <a:cubicBezTo>
                    <a:pt x="0" y="81602"/>
                    <a:pt x="11701" y="53355"/>
                    <a:pt x="32528" y="32528"/>
                  </a:cubicBezTo>
                  <a:cubicBezTo>
                    <a:pt x="53355" y="11701"/>
                    <a:pt x="81602" y="0"/>
                    <a:pt x="111056" y="0"/>
                  </a:cubicBezTo>
                  <a:close/>
                </a:path>
              </a:pathLst>
            </a:custGeom>
            <a:solidFill>
              <a:srgbClr val="FFFFFF"/>
            </a:solidFill>
          </p:spPr>
        </p:sp>
        <p:sp>
          <p:nvSpPr>
            <p:cNvPr name="TextBox 24" id="24"/>
            <p:cNvSpPr txBox="true"/>
            <p:nvPr/>
          </p:nvSpPr>
          <p:spPr>
            <a:xfrm>
              <a:off x="0" y="-28575"/>
              <a:ext cx="725096" cy="250687"/>
            </a:xfrm>
            <a:prstGeom prst="rect">
              <a:avLst/>
            </a:prstGeom>
          </p:spPr>
          <p:txBody>
            <a:bodyPr anchor="ctr" rtlCol="false" tIns="50800" lIns="50800" bIns="50800" rIns="50800"/>
            <a:lstStyle/>
            <a:p>
              <a:pPr algn="ctr" marL="0" indent="0" lvl="0">
                <a:lnSpc>
                  <a:spcPts val="2921"/>
                </a:lnSpc>
                <a:spcBef>
                  <a:spcPct val="0"/>
                </a:spcBef>
              </a:pPr>
              <a:r>
                <a:rPr lang="en-US" sz="2300">
                  <a:solidFill>
                    <a:srgbClr val="292727"/>
                  </a:solidFill>
                  <a:latin typeface="Glacial Indifference"/>
                  <a:ea typeface="Glacial Indifference"/>
                  <a:cs typeface="Glacial Indifference"/>
                  <a:sym typeface="Glacial Indifference"/>
                </a:rPr>
                <a:t>SENASA prohíbe el uso de plaguicidas</a:t>
              </a:r>
            </a:p>
          </p:txBody>
        </p:sp>
      </p:grpSp>
      <p:grpSp>
        <p:nvGrpSpPr>
          <p:cNvPr name="Group 25" id="25"/>
          <p:cNvGrpSpPr/>
          <p:nvPr/>
        </p:nvGrpSpPr>
        <p:grpSpPr>
          <a:xfrm rot="0">
            <a:off x="7278956" y="5307405"/>
            <a:ext cx="2018590" cy="843331"/>
            <a:chOff x="0" y="0"/>
            <a:chExt cx="531645" cy="222112"/>
          </a:xfrm>
        </p:grpSpPr>
        <p:sp>
          <p:nvSpPr>
            <p:cNvPr name="Freeform 26" id="26"/>
            <p:cNvSpPr/>
            <p:nvPr/>
          </p:nvSpPr>
          <p:spPr>
            <a:xfrm flipH="false" flipV="false" rot="0">
              <a:off x="0" y="0"/>
              <a:ext cx="531645" cy="222112"/>
            </a:xfrm>
            <a:custGeom>
              <a:avLst/>
              <a:gdLst/>
              <a:ahLst/>
              <a:cxnLst/>
              <a:rect r="r" b="b" t="t" l="l"/>
              <a:pathLst>
                <a:path h="222112" w="531645">
                  <a:moveTo>
                    <a:pt x="111056" y="0"/>
                  </a:moveTo>
                  <a:lnTo>
                    <a:pt x="420589" y="0"/>
                  </a:lnTo>
                  <a:cubicBezTo>
                    <a:pt x="450043" y="0"/>
                    <a:pt x="478291" y="11701"/>
                    <a:pt x="499118" y="32528"/>
                  </a:cubicBezTo>
                  <a:cubicBezTo>
                    <a:pt x="519945" y="53355"/>
                    <a:pt x="531645" y="81602"/>
                    <a:pt x="531645" y="111056"/>
                  </a:cubicBezTo>
                  <a:lnTo>
                    <a:pt x="531645" y="111056"/>
                  </a:lnTo>
                  <a:cubicBezTo>
                    <a:pt x="531645" y="140510"/>
                    <a:pt x="519945" y="168757"/>
                    <a:pt x="499118" y="189584"/>
                  </a:cubicBezTo>
                  <a:cubicBezTo>
                    <a:pt x="478291" y="210411"/>
                    <a:pt x="450043" y="222112"/>
                    <a:pt x="420589" y="222112"/>
                  </a:cubicBezTo>
                  <a:lnTo>
                    <a:pt x="111056" y="222112"/>
                  </a:lnTo>
                  <a:cubicBezTo>
                    <a:pt x="81602" y="222112"/>
                    <a:pt x="53355" y="210411"/>
                    <a:pt x="32528" y="189584"/>
                  </a:cubicBezTo>
                  <a:cubicBezTo>
                    <a:pt x="11701" y="168757"/>
                    <a:pt x="0" y="140510"/>
                    <a:pt x="0" y="111056"/>
                  </a:cubicBezTo>
                  <a:lnTo>
                    <a:pt x="0" y="111056"/>
                  </a:lnTo>
                  <a:cubicBezTo>
                    <a:pt x="0" y="81602"/>
                    <a:pt x="11701" y="53355"/>
                    <a:pt x="32528" y="32528"/>
                  </a:cubicBezTo>
                  <a:cubicBezTo>
                    <a:pt x="53355" y="11701"/>
                    <a:pt x="81602" y="0"/>
                    <a:pt x="111056" y="0"/>
                  </a:cubicBezTo>
                  <a:close/>
                </a:path>
              </a:pathLst>
            </a:custGeom>
            <a:solidFill>
              <a:srgbClr val="FFFFFF"/>
            </a:solidFill>
          </p:spPr>
        </p:sp>
        <p:sp>
          <p:nvSpPr>
            <p:cNvPr name="TextBox 27" id="27"/>
            <p:cNvSpPr txBox="true"/>
            <p:nvPr/>
          </p:nvSpPr>
          <p:spPr>
            <a:xfrm>
              <a:off x="0" y="-28575"/>
              <a:ext cx="531645" cy="250687"/>
            </a:xfrm>
            <a:prstGeom prst="rect">
              <a:avLst/>
            </a:prstGeom>
          </p:spPr>
          <p:txBody>
            <a:bodyPr anchor="ctr" rtlCol="false" tIns="50800" lIns="50800" bIns="50800" rIns="50800"/>
            <a:lstStyle/>
            <a:p>
              <a:pPr algn="ctr">
                <a:lnSpc>
                  <a:spcPts val="2921"/>
                </a:lnSpc>
              </a:pPr>
              <a:r>
                <a:rPr lang="en-US" sz="2300">
                  <a:solidFill>
                    <a:srgbClr val="292727"/>
                  </a:solidFill>
                  <a:latin typeface="Glacial Indifference"/>
                  <a:ea typeface="Glacial Indifference"/>
                  <a:cs typeface="Glacial Indifference"/>
                  <a:sym typeface="Glacial Indifference"/>
                </a:rPr>
                <a:t>Efecto de la</a:t>
              </a:r>
            </a:p>
            <a:p>
              <a:pPr algn="ctr" marL="0" indent="0" lvl="0">
                <a:lnSpc>
                  <a:spcPts val="2921"/>
                </a:lnSpc>
                <a:spcBef>
                  <a:spcPct val="0"/>
                </a:spcBef>
              </a:pPr>
              <a:r>
                <a:rPr lang="en-US" sz="2300">
                  <a:solidFill>
                    <a:srgbClr val="292727"/>
                  </a:solidFill>
                  <a:latin typeface="Glacial Indifference"/>
                  <a:ea typeface="Glacial Indifference"/>
                  <a:cs typeface="Glacial Indifference"/>
                  <a:sym typeface="Glacial Indifference"/>
                </a:rPr>
                <a:t> Temperatura:</a:t>
              </a:r>
            </a:p>
          </p:txBody>
        </p:sp>
      </p:grpSp>
      <p:sp>
        <p:nvSpPr>
          <p:cNvPr name="Freeform 28" id="28"/>
          <p:cNvSpPr/>
          <p:nvPr/>
        </p:nvSpPr>
        <p:spPr>
          <a:xfrm flipH="false" flipV="false" rot="0">
            <a:off x="10307197" y="2042860"/>
            <a:ext cx="8373952" cy="8404513"/>
          </a:xfrm>
          <a:custGeom>
            <a:avLst/>
            <a:gdLst/>
            <a:ahLst/>
            <a:cxnLst/>
            <a:rect r="r" b="b" t="t" l="l"/>
            <a:pathLst>
              <a:path h="8404513" w="8373952">
                <a:moveTo>
                  <a:pt x="0" y="0"/>
                </a:moveTo>
                <a:lnTo>
                  <a:pt x="8373951" y="0"/>
                </a:lnTo>
                <a:lnTo>
                  <a:pt x="8373951" y="8404514"/>
                </a:lnTo>
                <a:lnTo>
                  <a:pt x="0" y="84045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9" id="29"/>
          <p:cNvSpPr txBox="true"/>
          <p:nvPr/>
        </p:nvSpPr>
        <p:spPr>
          <a:xfrm rot="0">
            <a:off x="565380" y="2190401"/>
            <a:ext cx="3258365" cy="1778412"/>
          </a:xfrm>
          <a:prstGeom prst="rect">
            <a:avLst/>
          </a:prstGeom>
        </p:spPr>
        <p:txBody>
          <a:bodyPr anchor="t" rtlCol="false" tIns="0" lIns="0" bIns="0" rIns="0">
            <a:spAutoFit/>
          </a:bodyPr>
          <a:lstStyle/>
          <a:p>
            <a:pPr algn="just">
              <a:lnSpc>
                <a:spcPts val="1786"/>
              </a:lnSpc>
            </a:pPr>
            <a:r>
              <a:rPr lang="en-US" sz="1276">
                <a:solidFill>
                  <a:srgbClr val="292727"/>
                </a:solidFill>
                <a:latin typeface="Glacial Indifference"/>
                <a:ea typeface="Glacial Indifference"/>
                <a:cs typeface="Glacial Indifference"/>
                <a:sym typeface="Glacial Indifference"/>
              </a:rPr>
              <a:t>Los agroquímicos son productos utilizados en</a:t>
            </a:r>
          </a:p>
          <a:p>
            <a:pPr algn="just">
              <a:lnSpc>
                <a:spcPts val="1786"/>
              </a:lnSpc>
            </a:pPr>
            <a:r>
              <a:rPr lang="en-US" sz="1276">
                <a:solidFill>
                  <a:srgbClr val="292727"/>
                </a:solidFill>
                <a:latin typeface="Glacial Indifference"/>
                <a:ea typeface="Glacial Indifference"/>
                <a:cs typeface="Glacial Indifference"/>
                <a:sym typeface="Glacial Indifference"/>
              </a:rPr>
              <a:t>la agricultura que pueden ser altamente</a:t>
            </a:r>
          </a:p>
          <a:p>
            <a:pPr algn="just">
              <a:lnSpc>
                <a:spcPts val="1786"/>
              </a:lnSpc>
            </a:pPr>
            <a:r>
              <a:rPr lang="en-US" sz="1276">
                <a:solidFill>
                  <a:srgbClr val="292727"/>
                </a:solidFill>
                <a:latin typeface="Glacial Indifference"/>
                <a:ea typeface="Glacial Indifference"/>
                <a:cs typeface="Glacial Indifference"/>
                <a:sym typeface="Glacial Indifference"/>
              </a:rPr>
              <a:t>tóxicos y perjudiciales en diferentes aspectos.</a:t>
            </a:r>
          </a:p>
          <a:p>
            <a:pPr algn="just">
              <a:lnSpc>
                <a:spcPts val="1786"/>
              </a:lnSpc>
            </a:pPr>
            <a:r>
              <a:rPr lang="en-US" sz="1276">
                <a:solidFill>
                  <a:srgbClr val="292727"/>
                </a:solidFill>
                <a:latin typeface="Glacial Indifference"/>
                <a:ea typeface="Glacial Indifference"/>
                <a:cs typeface="Glacial Indifference"/>
                <a:sym typeface="Glacial Indifference"/>
              </a:rPr>
              <a:t>Los elementos que contienen dentro de su</a:t>
            </a:r>
          </a:p>
          <a:p>
            <a:pPr algn="just">
              <a:lnSpc>
                <a:spcPts val="1786"/>
              </a:lnSpc>
            </a:pPr>
            <a:r>
              <a:rPr lang="en-US" sz="1276">
                <a:solidFill>
                  <a:srgbClr val="292727"/>
                </a:solidFill>
                <a:latin typeface="Glacial Indifference"/>
                <a:ea typeface="Glacial Indifference"/>
                <a:cs typeface="Glacial Indifference"/>
                <a:sym typeface="Glacial Indifference"/>
              </a:rPr>
              <a:t>estructura química al ser aplicados</a:t>
            </a:r>
          </a:p>
          <a:p>
            <a:pPr algn="just">
              <a:lnSpc>
                <a:spcPts val="1786"/>
              </a:lnSpc>
            </a:pPr>
            <a:r>
              <a:rPr lang="en-US" sz="1276">
                <a:solidFill>
                  <a:srgbClr val="292727"/>
                </a:solidFill>
                <a:latin typeface="Glacial Indifference"/>
                <a:ea typeface="Glacial Indifference"/>
                <a:cs typeface="Glacial Indifference"/>
                <a:sym typeface="Glacial Indifference"/>
              </a:rPr>
              <a:t>continuamente y en forma excesiva a los</a:t>
            </a:r>
          </a:p>
          <a:p>
            <a:pPr algn="just">
              <a:lnSpc>
                <a:spcPts val="1786"/>
              </a:lnSpc>
            </a:pPr>
            <a:r>
              <a:rPr lang="en-US" sz="1276">
                <a:solidFill>
                  <a:srgbClr val="292727"/>
                </a:solidFill>
                <a:latin typeface="Glacial Indifference"/>
                <a:ea typeface="Glacial Indifference"/>
                <a:cs typeface="Glacial Indifference"/>
                <a:sym typeface="Glacial Indifference"/>
              </a:rPr>
              <a:t>cultivos, llegan a generar un impacto dentro de un ecosistema(Marco R. et al., 2018).</a:t>
            </a:r>
          </a:p>
        </p:txBody>
      </p:sp>
      <p:sp>
        <p:nvSpPr>
          <p:cNvPr name="TextBox 30" id="30"/>
          <p:cNvSpPr txBox="true"/>
          <p:nvPr/>
        </p:nvSpPr>
        <p:spPr>
          <a:xfrm rot="0">
            <a:off x="6697488" y="2313772"/>
            <a:ext cx="2600057" cy="1655041"/>
          </a:xfrm>
          <a:prstGeom prst="rect">
            <a:avLst/>
          </a:prstGeom>
        </p:spPr>
        <p:txBody>
          <a:bodyPr anchor="t" rtlCol="false" tIns="0" lIns="0" bIns="0" rIns="0">
            <a:spAutoFit/>
          </a:bodyPr>
          <a:lstStyle/>
          <a:p>
            <a:pPr algn="ctr">
              <a:lnSpc>
                <a:spcPts val="1892"/>
              </a:lnSpc>
            </a:pPr>
            <a:r>
              <a:rPr lang="en-US" sz="1352">
                <a:solidFill>
                  <a:srgbClr val="292727"/>
                </a:solidFill>
                <a:latin typeface="Glacial Indifference"/>
                <a:ea typeface="Glacial Indifference"/>
                <a:cs typeface="Glacial Indifference"/>
                <a:sym typeface="Glacial Indifference"/>
              </a:rPr>
              <a:t>La disminución del pH afecta las propiedades químicas y biológicas del suelo, lo que puede llevar a una menor disponibilidad de nutrientes esenciales para las plantas, afectando su crecimiento y rendimiento(Marco A. 2023).</a:t>
            </a:r>
          </a:p>
        </p:txBody>
      </p:sp>
      <p:sp>
        <p:nvSpPr>
          <p:cNvPr name="TextBox 31" id="31"/>
          <p:cNvSpPr txBox="true"/>
          <p:nvPr/>
        </p:nvSpPr>
        <p:spPr>
          <a:xfrm rot="0">
            <a:off x="1173088" y="6606129"/>
            <a:ext cx="2807311" cy="2138635"/>
          </a:xfrm>
          <a:prstGeom prst="rect">
            <a:avLst/>
          </a:prstGeom>
        </p:spPr>
        <p:txBody>
          <a:bodyPr anchor="t" rtlCol="false" tIns="0" lIns="0" bIns="0" rIns="0">
            <a:spAutoFit/>
          </a:bodyPr>
          <a:lstStyle/>
          <a:p>
            <a:pPr algn="ctr">
              <a:lnSpc>
                <a:spcPts val="1708"/>
              </a:lnSpc>
            </a:pPr>
            <a:r>
              <a:rPr lang="en-US" sz="1220">
                <a:solidFill>
                  <a:srgbClr val="292727"/>
                </a:solidFill>
                <a:latin typeface="Glacial Indifference"/>
                <a:ea typeface="Glacial Indifference"/>
                <a:cs typeface="Glacial Indifference"/>
                <a:sym typeface="Glacial Indifference"/>
              </a:rPr>
              <a:t>Según un comunicado de SENASA, se prohíbe el uso de plaguicidas agrícolas que contengan como ingrediente activo carbofurán (SENASA, 30 de septiembre de 2021), debido a  la clasificación de peligrosidad de la Organización Mundial de la Salud, el CARBOFURAN es un plaguicida considerado altamente peligroso; contiene alto riesgo en el ambiente.</a:t>
            </a:r>
          </a:p>
        </p:txBody>
      </p:sp>
      <p:sp>
        <p:nvSpPr>
          <p:cNvPr name="TextBox 32" id="32"/>
          <p:cNvSpPr txBox="true"/>
          <p:nvPr/>
        </p:nvSpPr>
        <p:spPr>
          <a:xfrm rot="0">
            <a:off x="6584619" y="6559026"/>
            <a:ext cx="2825796" cy="2310997"/>
          </a:xfrm>
          <a:prstGeom prst="rect">
            <a:avLst/>
          </a:prstGeom>
        </p:spPr>
        <p:txBody>
          <a:bodyPr anchor="t" rtlCol="false" tIns="0" lIns="0" bIns="0" rIns="0">
            <a:spAutoFit/>
          </a:bodyPr>
          <a:lstStyle/>
          <a:p>
            <a:pPr algn="ctr">
              <a:lnSpc>
                <a:spcPts val="1847"/>
              </a:lnSpc>
            </a:pPr>
            <a:r>
              <a:rPr lang="en-US" sz="1319">
                <a:solidFill>
                  <a:srgbClr val="292727"/>
                </a:solidFill>
                <a:latin typeface="Glacial Indifference"/>
                <a:ea typeface="Glacial Indifference"/>
                <a:cs typeface="Glacial Indifference"/>
                <a:sym typeface="Glacial Indifference"/>
              </a:rPr>
              <a:t>Las condiciones de temperatura también juegan un papel importante en la dinámica del CO₂ en el suelo. A temperaturas más altas, la actividad microbiana puede aumentar, pero si el pH es bajo, esta actividad puede no traducirse en un aumento en la emisión de CO₂ (Zuoqiang Han1, Xilin Z, et al,2011), lo que indica un desequilibrio en el ciclo del carbono</a:t>
            </a:r>
          </a:p>
        </p:txBody>
      </p:sp>
      <p:sp>
        <p:nvSpPr>
          <p:cNvPr name="TextBox 33" id="33"/>
          <p:cNvSpPr txBox="true"/>
          <p:nvPr/>
        </p:nvSpPr>
        <p:spPr>
          <a:xfrm rot="0">
            <a:off x="3597596" y="4223054"/>
            <a:ext cx="2990970" cy="2217511"/>
          </a:xfrm>
          <a:prstGeom prst="rect">
            <a:avLst/>
          </a:prstGeom>
        </p:spPr>
        <p:txBody>
          <a:bodyPr anchor="t" rtlCol="false" tIns="0" lIns="0" bIns="0" rIns="0">
            <a:spAutoFit/>
          </a:bodyPr>
          <a:lstStyle/>
          <a:p>
            <a:pPr algn="ctr">
              <a:lnSpc>
                <a:spcPts val="2532"/>
              </a:lnSpc>
            </a:pPr>
            <a:r>
              <a:rPr lang="en-US" sz="1808">
                <a:solidFill>
                  <a:srgbClr val="000000"/>
                </a:solidFill>
                <a:latin typeface="Open Sans"/>
                <a:ea typeface="Open Sans"/>
                <a:cs typeface="Open Sans"/>
                <a:sym typeface="Open Sans"/>
              </a:rPr>
              <a:t>La acidificación del suelo y la reducción de CO2 en el suelo debido a practicas inadecuadas y el uso de pesticidas, afectando el PH, la temperatura y humedad del suelo.</a:t>
            </a:r>
          </a:p>
        </p:txBody>
      </p:sp>
      <p:sp>
        <p:nvSpPr>
          <p:cNvPr name="TextBox 34" id="34"/>
          <p:cNvSpPr txBox="true"/>
          <p:nvPr/>
        </p:nvSpPr>
        <p:spPr>
          <a:xfrm rot="0">
            <a:off x="12434910" y="56885"/>
            <a:ext cx="4986304" cy="1987677"/>
          </a:xfrm>
          <a:prstGeom prst="rect">
            <a:avLst/>
          </a:prstGeom>
        </p:spPr>
        <p:txBody>
          <a:bodyPr anchor="t" rtlCol="false" tIns="0" lIns="0" bIns="0" rIns="0">
            <a:spAutoFit/>
          </a:bodyPr>
          <a:lstStyle/>
          <a:p>
            <a:pPr algn="ctr">
              <a:lnSpc>
                <a:spcPts val="7103"/>
              </a:lnSpc>
            </a:pPr>
            <a:r>
              <a:rPr lang="en-US" sz="6399" spc="-166">
                <a:solidFill>
                  <a:srgbClr val="292727"/>
                </a:solidFill>
                <a:latin typeface="29LT Zarid Display"/>
                <a:ea typeface="29LT Zarid Display"/>
                <a:cs typeface="29LT Zarid Display"/>
                <a:sym typeface="29LT Zarid Display"/>
              </a:rPr>
              <a:t>ESTRATÉGIA DE SOLUCIÓN</a:t>
            </a:r>
          </a:p>
        </p:txBody>
      </p:sp>
      <p:sp>
        <p:nvSpPr>
          <p:cNvPr name="TextBox 35" id="35"/>
          <p:cNvSpPr txBox="true"/>
          <p:nvPr/>
        </p:nvSpPr>
        <p:spPr>
          <a:xfrm rot="0">
            <a:off x="3042264" y="130748"/>
            <a:ext cx="8001466" cy="1092327"/>
          </a:xfrm>
          <a:prstGeom prst="rect">
            <a:avLst/>
          </a:prstGeom>
        </p:spPr>
        <p:txBody>
          <a:bodyPr anchor="t" rtlCol="false" tIns="0" lIns="0" bIns="0" rIns="0">
            <a:spAutoFit/>
          </a:bodyPr>
          <a:lstStyle/>
          <a:p>
            <a:pPr algn="l">
              <a:lnSpc>
                <a:spcPts val="7103"/>
              </a:lnSpc>
            </a:pPr>
            <a:r>
              <a:rPr lang="en-US" sz="6399" spc="-166">
                <a:solidFill>
                  <a:srgbClr val="292727"/>
                </a:solidFill>
                <a:latin typeface="29LT Zarid Display"/>
                <a:ea typeface="29LT Zarid Display"/>
                <a:cs typeface="29LT Zarid Display"/>
                <a:sym typeface="29LT Zarid Display"/>
              </a:rPr>
              <a:t>PROBLEMÁTICA</a:t>
            </a:r>
          </a:p>
        </p:txBody>
      </p:sp>
      <p:sp>
        <p:nvSpPr>
          <p:cNvPr name="TextBox 36" id="36"/>
          <p:cNvSpPr txBox="true"/>
          <p:nvPr/>
        </p:nvSpPr>
        <p:spPr>
          <a:xfrm rot="0">
            <a:off x="11110211" y="3011244"/>
            <a:ext cx="6374774" cy="6221834"/>
          </a:xfrm>
          <a:prstGeom prst="rect">
            <a:avLst/>
          </a:prstGeom>
        </p:spPr>
        <p:txBody>
          <a:bodyPr anchor="t" rtlCol="false" tIns="0" lIns="0" bIns="0" rIns="0">
            <a:spAutoFit/>
          </a:bodyPr>
          <a:lstStyle/>
          <a:p>
            <a:pPr algn="ctr">
              <a:lnSpc>
                <a:spcPts val="3529"/>
              </a:lnSpc>
            </a:pPr>
            <a:r>
              <a:rPr lang="en-US" sz="2520">
                <a:solidFill>
                  <a:srgbClr val="000000"/>
                </a:solidFill>
                <a:latin typeface="Open Sans"/>
                <a:ea typeface="Open Sans"/>
                <a:cs typeface="Open Sans"/>
                <a:sym typeface="Open Sans"/>
              </a:rPr>
              <a:t>El equipo de ECOPUREHARVEST ha desarrollado una estrategia de solución que utiliza un sensor para determinar el pH, humedad, temperatura y la concentración de CO2 en los terrenos contaminados por el uso de pesticidas en la agricultura. El monitoreo continuo es fundamental, ya que permite tomar medidas preventivas y mantener las condiciones adecuadas del suelo y, por ende, del cultivo. Todo el registro de datos será accesible de forma remota, optimizando así el suelo con estrategias que mejoren la productividad.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EAE2"/>
        </a:solidFill>
      </p:bgPr>
    </p:bg>
    <p:spTree>
      <p:nvGrpSpPr>
        <p:cNvPr id="1" name=""/>
        <p:cNvGrpSpPr/>
        <p:nvPr/>
      </p:nvGrpSpPr>
      <p:grpSpPr>
        <a:xfrm>
          <a:off x="0" y="0"/>
          <a:ext cx="0" cy="0"/>
          <a:chOff x="0" y="0"/>
          <a:chExt cx="0" cy="0"/>
        </a:xfrm>
      </p:grpSpPr>
      <p:sp>
        <p:nvSpPr>
          <p:cNvPr name="Freeform 2" id="2"/>
          <p:cNvSpPr/>
          <p:nvPr/>
        </p:nvSpPr>
        <p:spPr>
          <a:xfrm flipH="false" flipV="false" rot="0">
            <a:off x="15812428" y="7939471"/>
            <a:ext cx="2893744" cy="2893744"/>
          </a:xfrm>
          <a:custGeom>
            <a:avLst/>
            <a:gdLst/>
            <a:ahLst/>
            <a:cxnLst/>
            <a:rect r="r" b="b" t="t" l="l"/>
            <a:pathLst>
              <a:path h="2893744" w="2893744">
                <a:moveTo>
                  <a:pt x="0" y="0"/>
                </a:moveTo>
                <a:lnTo>
                  <a:pt x="2893744" y="0"/>
                </a:lnTo>
                <a:lnTo>
                  <a:pt x="2893744" y="2893744"/>
                </a:lnTo>
                <a:lnTo>
                  <a:pt x="0" y="28937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09665" y="-4628429"/>
            <a:ext cx="4247107" cy="5133865"/>
          </a:xfrm>
          <a:custGeom>
            <a:avLst/>
            <a:gdLst/>
            <a:ahLst/>
            <a:cxnLst/>
            <a:rect r="r" b="b" t="t" l="l"/>
            <a:pathLst>
              <a:path h="5133865" w="4247107">
                <a:moveTo>
                  <a:pt x="0" y="0"/>
                </a:moveTo>
                <a:lnTo>
                  <a:pt x="4247107" y="0"/>
                </a:lnTo>
                <a:lnTo>
                  <a:pt x="4247107" y="5133866"/>
                </a:lnTo>
                <a:lnTo>
                  <a:pt x="0" y="51338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a:hlinkClick r:id="rId7" tooltip="https://cad.onshape.com/documents/abdf9a93153ae0cff690ce01/w/0f25dce1825e5c7b0e513c2e/e/4dd0a8c58811354c0739bdf1"/>
          </p:cNvPr>
          <p:cNvSpPr/>
          <p:nvPr/>
        </p:nvSpPr>
        <p:spPr>
          <a:xfrm flipH="false" flipV="false" rot="0">
            <a:off x="405749" y="6694089"/>
            <a:ext cx="4602233" cy="2880638"/>
          </a:xfrm>
          <a:custGeom>
            <a:avLst/>
            <a:gdLst/>
            <a:ahLst/>
            <a:cxnLst/>
            <a:rect r="r" b="b" t="t" l="l"/>
            <a:pathLst>
              <a:path h="2880638" w="4602233">
                <a:moveTo>
                  <a:pt x="0" y="0"/>
                </a:moveTo>
                <a:lnTo>
                  <a:pt x="4602233" y="0"/>
                </a:lnTo>
                <a:lnTo>
                  <a:pt x="4602233" y="2880638"/>
                </a:lnTo>
                <a:lnTo>
                  <a:pt x="0" y="2880638"/>
                </a:lnTo>
                <a:lnTo>
                  <a:pt x="0" y="0"/>
                </a:lnTo>
                <a:close/>
              </a:path>
            </a:pathLst>
          </a:custGeom>
          <a:blipFill>
            <a:blip r:embed="rId6"/>
            <a:stretch>
              <a:fillRect l="-1422" t="-3272" r="-1843" b="-11183"/>
            </a:stretch>
          </a:blipFill>
          <a:ln w="28575" cap="sq">
            <a:solidFill>
              <a:srgbClr val="7EA4BD"/>
            </a:solidFill>
            <a:prstDash val="solid"/>
            <a:miter/>
          </a:ln>
        </p:spPr>
      </p:sp>
      <p:sp>
        <p:nvSpPr>
          <p:cNvPr name="Freeform 5" id="5">
            <a:hlinkClick r:id="rId9" tooltip="https://cad.onshape.com/documents/7a7f94140b8d86c7ea033ef1/w/e999b315eef8267ad934f188/e/b0f45c3e980667b23faed620"/>
          </p:cNvPr>
          <p:cNvSpPr/>
          <p:nvPr/>
        </p:nvSpPr>
        <p:spPr>
          <a:xfrm flipH="false" flipV="false" rot="0">
            <a:off x="405749" y="2608867"/>
            <a:ext cx="4602233" cy="2769473"/>
          </a:xfrm>
          <a:custGeom>
            <a:avLst/>
            <a:gdLst/>
            <a:ahLst/>
            <a:cxnLst/>
            <a:rect r="r" b="b" t="t" l="l"/>
            <a:pathLst>
              <a:path h="2769473" w="4602233">
                <a:moveTo>
                  <a:pt x="0" y="0"/>
                </a:moveTo>
                <a:lnTo>
                  <a:pt x="4602233" y="0"/>
                </a:lnTo>
                <a:lnTo>
                  <a:pt x="4602233" y="2769473"/>
                </a:lnTo>
                <a:lnTo>
                  <a:pt x="0" y="2769473"/>
                </a:lnTo>
                <a:lnTo>
                  <a:pt x="0" y="0"/>
                </a:lnTo>
                <a:close/>
              </a:path>
            </a:pathLst>
          </a:custGeom>
          <a:blipFill>
            <a:blip r:embed="rId8"/>
            <a:stretch>
              <a:fillRect l="0" t="0" r="-9164" b="0"/>
            </a:stretch>
          </a:blipFill>
        </p:spPr>
      </p:sp>
      <p:pic>
        <p:nvPicPr>
          <p:cNvPr name="Picture 6" id="6">
            <a:hlinkClick action="ppaction://media"/>
          </p:cNvPr>
          <p:cNvPicPr>
            <a:picLocks noChangeAspect="true"/>
          </p:cNvPicPr>
          <p:nvPr>
            <a:videoFile r:link="rId11"/>
            <p:extLst>
              <p:ext uri="{DAA4B4D4-6D71-4841-9C94-3DE7FCFB9230}">
                <p14:media xmlns:p14="http://schemas.microsoft.com/office/powerpoint/2010/main" r:embed="rId12"/>
              </p:ext>
            </p:extLst>
          </p:nvPr>
        </p:nvPicPr>
        <p:blipFill>
          <a:blip r:embed="rId10"/>
          <a:srcRect l="0" t="0" r="0" b="0"/>
          <a:stretch>
            <a:fillRect/>
          </a:stretch>
        </p:blipFill>
        <p:spPr>
          <a:xfrm flipH="false" flipV="false" rot="0">
            <a:off x="9721535" y="1563024"/>
            <a:ext cx="8229600" cy="8229600"/>
          </a:xfrm>
          <a:prstGeom prst="rect">
            <a:avLst/>
          </a:prstGeom>
        </p:spPr>
      </p:pic>
      <p:sp>
        <p:nvSpPr>
          <p:cNvPr name="Freeform 7" id="7">
            <a:hlinkClick r:id="rId14" tooltip="https://cad.onshape.com/documents/abdf9a93153ae0cff690ce01/w/0f25dce1825e5c7b0e513c2e/e/ca312bd6cec96da66ef613ef"/>
          </p:cNvPr>
          <p:cNvSpPr/>
          <p:nvPr/>
        </p:nvSpPr>
        <p:spPr>
          <a:xfrm flipH="false" flipV="false" rot="0">
            <a:off x="5504258" y="2608867"/>
            <a:ext cx="3639742" cy="6264958"/>
          </a:xfrm>
          <a:custGeom>
            <a:avLst/>
            <a:gdLst/>
            <a:ahLst/>
            <a:cxnLst/>
            <a:rect r="r" b="b" t="t" l="l"/>
            <a:pathLst>
              <a:path h="6264958" w="3639742">
                <a:moveTo>
                  <a:pt x="0" y="0"/>
                </a:moveTo>
                <a:lnTo>
                  <a:pt x="3639742" y="0"/>
                </a:lnTo>
                <a:lnTo>
                  <a:pt x="3639742" y="6264958"/>
                </a:lnTo>
                <a:lnTo>
                  <a:pt x="0" y="6264958"/>
                </a:lnTo>
                <a:lnTo>
                  <a:pt x="0" y="0"/>
                </a:lnTo>
                <a:close/>
              </a:path>
            </a:pathLst>
          </a:custGeom>
          <a:blipFill>
            <a:blip r:embed="rId13"/>
            <a:stretch>
              <a:fillRect l="0" t="0" r="0" b="0"/>
            </a:stretch>
          </a:blipFill>
        </p:spPr>
      </p:sp>
      <p:sp>
        <p:nvSpPr>
          <p:cNvPr name="TextBox 8" id="8"/>
          <p:cNvSpPr txBox="true"/>
          <p:nvPr/>
        </p:nvSpPr>
        <p:spPr>
          <a:xfrm rot="0">
            <a:off x="2244826" y="420624"/>
            <a:ext cx="5895265" cy="1092327"/>
          </a:xfrm>
          <a:prstGeom prst="rect">
            <a:avLst/>
          </a:prstGeom>
        </p:spPr>
        <p:txBody>
          <a:bodyPr anchor="t" rtlCol="false" tIns="0" lIns="0" bIns="0" rIns="0">
            <a:spAutoFit/>
          </a:bodyPr>
          <a:lstStyle/>
          <a:p>
            <a:pPr algn="l">
              <a:lnSpc>
                <a:spcPts val="7103"/>
              </a:lnSpc>
            </a:pPr>
            <a:r>
              <a:rPr lang="en-US" sz="6399" spc="-166">
                <a:solidFill>
                  <a:srgbClr val="292727"/>
                </a:solidFill>
                <a:latin typeface="29LT Zarid Display"/>
                <a:ea typeface="29LT Zarid Display"/>
                <a:cs typeface="29LT Zarid Display"/>
                <a:sym typeface="29LT Zarid Display"/>
              </a:rPr>
              <a:t>DISEÑO MECÁNICO</a:t>
            </a:r>
          </a:p>
        </p:txBody>
      </p:sp>
      <p:sp>
        <p:nvSpPr>
          <p:cNvPr name="TextBox 9" id="9"/>
          <p:cNvSpPr txBox="true"/>
          <p:nvPr/>
        </p:nvSpPr>
        <p:spPr>
          <a:xfrm rot="0">
            <a:off x="1070649" y="1878617"/>
            <a:ext cx="3272433" cy="615950"/>
          </a:xfrm>
          <a:prstGeom prst="rect">
            <a:avLst/>
          </a:prstGeom>
        </p:spPr>
        <p:txBody>
          <a:bodyPr anchor="t" rtlCol="false" tIns="0" lIns="0" bIns="0" rIns="0">
            <a:spAutoFit/>
          </a:bodyPr>
          <a:lstStyle/>
          <a:p>
            <a:pPr algn="ctr">
              <a:lnSpc>
                <a:spcPts val="4900"/>
              </a:lnSpc>
            </a:pPr>
            <a:r>
              <a:rPr lang="en-US" sz="3500">
                <a:solidFill>
                  <a:srgbClr val="292727"/>
                </a:solidFill>
                <a:latin typeface="Anaphora"/>
                <a:ea typeface="Anaphora"/>
                <a:cs typeface="Anaphora"/>
                <a:sym typeface="Anaphora"/>
              </a:rPr>
              <a:t>CAJA CENTRAL</a:t>
            </a:r>
          </a:p>
        </p:txBody>
      </p:sp>
      <p:sp>
        <p:nvSpPr>
          <p:cNvPr name="TextBox 10" id="10"/>
          <p:cNvSpPr txBox="true"/>
          <p:nvPr/>
        </p:nvSpPr>
        <p:spPr>
          <a:xfrm rot="0">
            <a:off x="609665" y="5962172"/>
            <a:ext cx="4144863" cy="615950"/>
          </a:xfrm>
          <a:prstGeom prst="rect">
            <a:avLst/>
          </a:prstGeom>
        </p:spPr>
        <p:txBody>
          <a:bodyPr anchor="t" rtlCol="false" tIns="0" lIns="0" bIns="0" rIns="0">
            <a:spAutoFit/>
          </a:bodyPr>
          <a:lstStyle/>
          <a:p>
            <a:pPr algn="ctr">
              <a:lnSpc>
                <a:spcPts val="4900"/>
              </a:lnSpc>
            </a:pPr>
            <a:r>
              <a:rPr lang="en-US" sz="3500">
                <a:solidFill>
                  <a:srgbClr val="292727"/>
                </a:solidFill>
                <a:latin typeface="Anaphora"/>
                <a:ea typeface="Anaphora"/>
                <a:cs typeface="Anaphora"/>
                <a:sym typeface="Anaphora"/>
              </a:rPr>
              <a:t>CAJA DE SENSORES</a:t>
            </a:r>
          </a:p>
        </p:txBody>
      </p:sp>
      <p:sp>
        <p:nvSpPr>
          <p:cNvPr name="TextBox 11" id="11"/>
          <p:cNvSpPr txBox="true"/>
          <p:nvPr/>
        </p:nvSpPr>
        <p:spPr>
          <a:xfrm rot="0">
            <a:off x="5900128" y="8914327"/>
            <a:ext cx="2930723" cy="1235075"/>
          </a:xfrm>
          <a:prstGeom prst="rect">
            <a:avLst/>
          </a:prstGeom>
        </p:spPr>
        <p:txBody>
          <a:bodyPr anchor="t" rtlCol="false" tIns="0" lIns="0" bIns="0" rIns="0">
            <a:spAutoFit/>
          </a:bodyPr>
          <a:lstStyle/>
          <a:p>
            <a:pPr algn="ctr">
              <a:lnSpc>
                <a:spcPts val="4900"/>
              </a:lnSpc>
            </a:pPr>
            <a:r>
              <a:rPr lang="en-US" sz="3500">
                <a:solidFill>
                  <a:srgbClr val="292727"/>
                </a:solidFill>
                <a:latin typeface="Anaphora"/>
                <a:ea typeface="Anaphora"/>
                <a:cs typeface="Anaphora"/>
                <a:sym typeface="Anaphora"/>
              </a:rPr>
              <a:t>DISPOSITIVO </a:t>
            </a:r>
          </a:p>
          <a:p>
            <a:pPr algn="ctr">
              <a:lnSpc>
                <a:spcPts val="4900"/>
              </a:lnSpc>
            </a:pPr>
            <a:r>
              <a:rPr lang="en-US" sz="3500">
                <a:solidFill>
                  <a:srgbClr val="292727"/>
                </a:solidFill>
                <a:latin typeface="Anaphora"/>
                <a:ea typeface="Anaphora"/>
                <a:cs typeface="Anaphora"/>
                <a:sym typeface="Anaphora"/>
              </a:rPr>
              <a:t>PRINCIPAL</a:t>
            </a:r>
          </a:p>
        </p:txBody>
      </p:sp>
      <p:sp>
        <p:nvSpPr>
          <p:cNvPr name="TextBox 12" id="12"/>
          <p:cNvSpPr txBox="true"/>
          <p:nvPr/>
        </p:nvSpPr>
        <p:spPr>
          <a:xfrm rot="0">
            <a:off x="12321188" y="381612"/>
            <a:ext cx="4217214" cy="1092327"/>
          </a:xfrm>
          <a:prstGeom prst="rect">
            <a:avLst/>
          </a:prstGeom>
        </p:spPr>
        <p:txBody>
          <a:bodyPr anchor="t" rtlCol="false" tIns="0" lIns="0" bIns="0" rIns="0">
            <a:spAutoFit/>
          </a:bodyPr>
          <a:lstStyle/>
          <a:p>
            <a:pPr algn="l">
              <a:lnSpc>
                <a:spcPts val="7103"/>
              </a:lnSpc>
            </a:pPr>
            <a:r>
              <a:rPr lang="en-US" sz="6399" spc="-166">
                <a:solidFill>
                  <a:srgbClr val="292727"/>
                </a:solidFill>
                <a:latin typeface="29LT Zarid Display"/>
                <a:ea typeface="29LT Zarid Display"/>
                <a:cs typeface="29LT Zarid Display"/>
                <a:sym typeface="29LT Zarid Display"/>
              </a:rPr>
              <a:t>SIMULACIÓN</a:t>
            </a:r>
          </a:p>
        </p:txBody>
      </p:sp>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EAE2"/>
        </a:solidFill>
      </p:bgPr>
    </p:bg>
    <p:spTree>
      <p:nvGrpSpPr>
        <p:cNvPr id="1" name=""/>
        <p:cNvGrpSpPr/>
        <p:nvPr/>
      </p:nvGrpSpPr>
      <p:grpSpPr>
        <a:xfrm>
          <a:off x="0" y="0"/>
          <a:ext cx="0" cy="0"/>
          <a:chOff x="0" y="0"/>
          <a:chExt cx="0" cy="0"/>
        </a:xfrm>
      </p:grpSpPr>
      <p:sp>
        <p:nvSpPr>
          <p:cNvPr name="Freeform 2" id="2"/>
          <p:cNvSpPr/>
          <p:nvPr/>
        </p:nvSpPr>
        <p:spPr>
          <a:xfrm flipH="false" flipV="false" rot="0">
            <a:off x="-2545273" y="7354819"/>
            <a:ext cx="4391680" cy="3127409"/>
          </a:xfrm>
          <a:custGeom>
            <a:avLst/>
            <a:gdLst/>
            <a:ahLst/>
            <a:cxnLst/>
            <a:rect r="r" b="b" t="t" l="l"/>
            <a:pathLst>
              <a:path h="3127409" w="4391680">
                <a:moveTo>
                  <a:pt x="0" y="0"/>
                </a:moveTo>
                <a:lnTo>
                  <a:pt x="4391680" y="0"/>
                </a:lnTo>
                <a:lnTo>
                  <a:pt x="4391680" y="3127408"/>
                </a:lnTo>
                <a:lnTo>
                  <a:pt x="0" y="31274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69283" y="628517"/>
            <a:ext cx="4138609" cy="1146564"/>
            <a:chOff x="0" y="0"/>
            <a:chExt cx="1261196" cy="349403"/>
          </a:xfrm>
        </p:grpSpPr>
        <p:sp>
          <p:nvSpPr>
            <p:cNvPr name="Freeform 4" id="4"/>
            <p:cNvSpPr/>
            <p:nvPr/>
          </p:nvSpPr>
          <p:spPr>
            <a:xfrm flipH="false" flipV="false" rot="0">
              <a:off x="0" y="0"/>
              <a:ext cx="1261196" cy="349403"/>
            </a:xfrm>
            <a:custGeom>
              <a:avLst/>
              <a:gdLst/>
              <a:ahLst/>
              <a:cxnLst/>
              <a:rect r="r" b="b" t="t" l="l"/>
              <a:pathLst>
                <a:path h="349403" w="1261196">
                  <a:moveTo>
                    <a:pt x="174701" y="0"/>
                  </a:moveTo>
                  <a:lnTo>
                    <a:pt x="1086494" y="0"/>
                  </a:lnTo>
                  <a:cubicBezTo>
                    <a:pt x="1132828" y="0"/>
                    <a:pt x="1177264" y="18406"/>
                    <a:pt x="1210027" y="51169"/>
                  </a:cubicBezTo>
                  <a:cubicBezTo>
                    <a:pt x="1242790" y="83932"/>
                    <a:pt x="1261196" y="128368"/>
                    <a:pt x="1261196" y="174701"/>
                  </a:cubicBezTo>
                  <a:lnTo>
                    <a:pt x="1261196" y="174701"/>
                  </a:lnTo>
                  <a:cubicBezTo>
                    <a:pt x="1261196" y="271186"/>
                    <a:pt x="1182979" y="349403"/>
                    <a:pt x="1086494" y="349403"/>
                  </a:cubicBezTo>
                  <a:lnTo>
                    <a:pt x="174701" y="349403"/>
                  </a:lnTo>
                  <a:cubicBezTo>
                    <a:pt x="78216" y="349403"/>
                    <a:pt x="0" y="271186"/>
                    <a:pt x="0" y="174701"/>
                  </a:cubicBezTo>
                  <a:lnTo>
                    <a:pt x="0" y="174701"/>
                  </a:lnTo>
                  <a:cubicBezTo>
                    <a:pt x="0" y="78216"/>
                    <a:pt x="78216" y="0"/>
                    <a:pt x="174701" y="0"/>
                  </a:cubicBezTo>
                  <a:close/>
                </a:path>
              </a:pathLst>
            </a:custGeom>
            <a:solidFill>
              <a:srgbClr val="BBD1C4"/>
            </a:solidFill>
            <a:ln cap="rnd">
              <a:noFill/>
              <a:prstDash val="solid"/>
              <a:round/>
            </a:ln>
          </p:spPr>
        </p:sp>
        <p:sp>
          <p:nvSpPr>
            <p:cNvPr name="TextBox 5" id="5"/>
            <p:cNvSpPr txBox="true"/>
            <p:nvPr/>
          </p:nvSpPr>
          <p:spPr>
            <a:xfrm>
              <a:off x="0" y="-57150"/>
              <a:ext cx="1261196" cy="406553"/>
            </a:xfrm>
            <a:prstGeom prst="rect">
              <a:avLst/>
            </a:prstGeom>
          </p:spPr>
          <p:txBody>
            <a:bodyPr anchor="ctr" rtlCol="false" tIns="50800" lIns="50800" bIns="50800" rIns="50800"/>
            <a:lstStyle/>
            <a:p>
              <a:pPr algn="ctr" marL="0" indent="0" lvl="0">
                <a:lnSpc>
                  <a:spcPts val="3219"/>
                </a:lnSpc>
                <a:spcBef>
                  <a:spcPct val="0"/>
                </a:spcBef>
              </a:pPr>
              <a:r>
                <a:rPr lang="en-US" sz="2299">
                  <a:solidFill>
                    <a:srgbClr val="292727"/>
                  </a:solidFill>
                  <a:latin typeface="Glacial Indifference"/>
                  <a:ea typeface="Glacial Indifference"/>
                  <a:cs typeface="Glacial Indifference"/>
                  <a:sym typeface="Glacial Indifference"/>
                </a:rPr>
                <a:t>MÓDULO DE REGISTRO Y TRANSMICIÓN</a:t>
              </a:r>
            </a:p>
          </p:txBody>
        </p:sp>
      </p:grpSp>
      <p:sp>
        <p:nvSpPr>
          <p:cNvPr name="Freeform 6" id="6"/>
          <p:cNvSpPr/>
          <p:nvPr/>
        </p:nvSpPr>
        <p:spPr>
          <a:xfrm flipH="false" flipV="false" rot="0">
            <a:off x="17328284" y="-233971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2936980" y="628517"/>
            <a:ext cx="4138609" cy="1146564"/>
            <a:chOff x="0" y="0"/>
            <a:chExt cx="1261196" cy="349403"/>
          </a:xfrm>
        </p:grpSpPr>
        <p:sp>
          <p:nvSpPr>
            <p:cNvPr name="Freeform 8" id="8"/>
            <p:cNvSpPr/>
            <p:nvPr/>
          </p:nvSpPr>
          <p:spPr>
            <a:xfrm flipH="false" flipV="false" rot="0">
              <a:off x="0" y="0"/>
              <a:ext cx="1261196" cy="349403"/>
            </a:xfrm>
            <a:custGeom>
              <a:avLst/>
              <a:gdLst/>
              <a:ahLst/>
              <a:cxnLst/>
              <a:rect r="r" b="b" t="t" l="l"/>
              <a:pathLst>
                <a:path h="349403" w="1261196">
                  <a:moveTo>
                    <a:pt x="174701" y="0"/>
                  </a:moveTo>
                  <a:lnTo>
                    <a:pt x="1086494" y="0"/>
                  </a:lnTo>
                  <a:cubicBezTo>
                    <a:pt x="1132828" y="0"/>
                    <a:pt x="1177264" y="18406"/>
                    <a:pt x="1210027" y="51169"/>
                  </a:cubicBezTo>
                  <a:cubicBezTo>
                    <a:pt x="1242790" y="83932"/>
                    <a:pt x="1261196" y="128368"/>
                    <a:pt x="1261196" y="174701"/>
                  </a:cubicBezTo>
                  <a:lnTo>
                    <a:pt x="1261196" y="174701"/>
                  </a:lnTo>
                  <a:cubicBezTo>
                    <a:pt x="1261196" y="271186"/>
                    <a:pt x="1182979" y="349403"/>
                    <a:pt x="1086494" y="349403"/>
                  </a:cubicBezTo>
                  <a:lnTo>
                    <a:pt x="174701" y="349403"/>
                  </a:lnTo>
                  <a:cubicBezTo>
                    <a:pt x="78216" y="349403"/>
                    <a:pt x="0" y="271186"/>
                    <a:pt x="0" y="174701"/>
                  </a:cubicBezTo>
                  <a:lnTo>
                    <a:pt x="0" y="174701"/>
                  </a:lnTo>
                  <a:cubicBezTo>
                    <a:pt x="0" y="78216"/>
                    <a:pt x="78216" y="0"/>
                    <a:pt x="174701" y="0"/>
                  </a:cubicBezTo>
                  <a:close/>
                </a:path>
              </a:pathLst>
            </a:custGeom>
            <a:solidFill>
              <a:srgbClr val="BBD1C4"/>
            </a:solidFill>
            <a:ln cap="rnd">
              <a:noFill/>
              <a:prstDash val="solid"/>
              <a:round/>
            </a:ln>
          </p:spPr>
        </p:sp>
        <p:sp>
          <p:nvSpPr>
            <p:cNvPr name="TextBox 9" id="9"/>
            <p:cNvSpPr txBox="true"/>
            <p:nvPr/>
          </p:nvSpPr>
          <p:spPr>
            <a:xfrm>
              <a:off x="0" y="-57150"/>
              <a:ext cx="1261196" cy="406553"/>
            </a:xfrm>
            <a:prstGeom prst="rect">
              <a:avLst/>
            </a:prstGeom>
          </p:spPr>
          <p:txBody>
            <a:bodyPr anchor="ctr" rtlCol="false" tIns="50800" lIns="50800" bIns="50800" rIns="50800"/>
            <a:lstStyle/>
            <a:p>
              <a:pPr algn="ctr" marL="0" indent="0" lvl="0">
                <a:lnSpc>
                  <a:spcPts val="3219"/>
                </a:lnSpc>
                <a:spcBef>
                  <a:spcPct val="0"/>
                </a:spcBef>
              </a:pPr>
              <a:r>
                <a:rPr lang="en-US" sz="2299">
                  <a:solidFill>
                    <a:srgbClr val="292727"/>
                  </a:solidFill>
                  <a:latin typeface="Glacial Indifference"/>
                  <a:ea typeface="Glacial Indifference"/>
                  <a:cs typeface="Glacial Indifference"/>
                  <a:sym typeface="Glacial Indifference"/>
                </a:rPr>
                <a:t>MÓDULO DE RECECIÓN</a:t>
              </a:r>
            </a:p>
          </p:txBody>
        </p:sp>
      </p:grpSp>
      <p:sp>
        <p:nvSpPr>
          <p:cNvPr name="Freeform 10" id="10"/>
          <p:cNvSpPr/>
          <p:nvPr/>
        </p:nvSpPr>
        <p:spPr>
          <a:xfrm flipH="false" flipV="false" rot="0">
            <a:off x="9144000" y="2460080"/>
            <a:ext cx="9005602" cy="6300097"/>
          </a:xfrm>
          <a:custGeom>
            <a:avLst/>
            <a:gdLst/>
            <a:ahLst/>
            <a:cxnLst/>
            <a:rect r="r" b="b" t="t" l="l"/>
            <a:pathLst>
              <a:path h="6300097" w="9005602">
                <a:moveTo>
                  <a:pt x="0" y="0"/>
                </a:moveTo>
                <a:lnTo>
                  <a:pt x="9005602" y="0"/>
                </a:lnTo>
                <a:lnTo>
                  <a:pt x="9005602" y="6300097"/>
                </a:lnTo>
                <a:lnTo>
                  <a:pt x="0" y="6300097"/>
                </a:lnTo>
                <a:lnTo>
                  <a:pt x="0" y="0"/>
                </a:lnTo>
                <a:close/>
              </a:path>
            </a:pathLst>
          </a:custGeom>
          <a:blipFill>
            <a:blip r:embed="rId6"/>
            <a:stretch>
              <a:fillRect l="-1289" t="0" r="-1289" b="0"/>
            </a:stretch>
          </a:blipFill>
        </p:spPr>
      </p:sp>
      <p:sp>
        <p:nvSpPr>
          <p:cNvPr name="Freeform 11" id="11"/>
          <p:cNvSpPr/>
          <p:nvPr/>
        </p:nvSpPr>
        <p:spPr>
          <a:xfrm flipH="false" flipV="false" rot="0">
            <a:off x="150798" y="2330251"/>
            <a:ext cx="8692910" cy="6559756"/>
          </a:xfrm>
          <a:custGeom>
            <a:avLst/>
            <a:gdLst/>
            <a:ahLst/>
            <a:cxnLst/>
            <a:rect r="r" b="b" t="t" l="l"/>
            <a:pathLst>
              <a:path h="6559756" w="8692910">
                <a:moveTo>
                  <a:pt x="0" y="0"/>
                </a:moveTo>
                <a:lnTo>
                  <a:pt x="8692909" y="0"/>
                </a:lnTo>
                <a:lnTo>
                  <a:pt x="8692909" y="6559756"/>
                </a:lnTo>
                <a:lnTo>
                  <a:pt x="0" y="6559756"/>
                </a:lnTo>
                <a:lnTo>
                  <a:pt x="0" y="0"/>
                </a:lnTo>
                <a:close/>
              </a:path>
            </a:pathLst>
          </a:custGeom>
          <a:blipFill>
            <a:blip r:embed="rId7"/>
            <a:stretch>
              <a:fillRect l="0" t="0" r="0" b="0"/>
            </a:stretch>
          </a:blipFill>
        </p:spPr>
      </p:sp>
      <p:sp>
        <p:nvSpPr>
          <p:cNvPr name="TextBox 12" id="12"/>
          <p:cNvSpPr txBox="true"/>
          <p:nvPr/>
        </p:nvSpPr>
        <p:spPr>
          <a:xfrm rot="0">
            <a:off x="6107892" y="-123825"/>
            <a:ext cx="7169160" cy="1092327"/>
          </a:xfrm>
          <a:prstGeom prst="rect">
            <a:avLst/>
          </a:prstGeom>
        </p:spPr>
        <p:txBody>
          <a:bodyPr anchor="t" rtlCol="false" tIns="0" lIns="0" bIns="0" rIns="0">
            <a:spAutoFit/>
          </a:bodyPr>
          <a:lstStyle/>
          <a:p>
            <a:pPr algn="l">
              <a:lnSpc>
                <a:spcPts val="7103"/>
              </a:lnSpc>
            </a:pPr>
            <a:r>
              <a:rPr lang="en-US" sz="6399" spc="-166">
                <a:solidFill>
                  <a:srgbClr val="292727"/>
                </a:solidFill>
                <a:latin typeface="29LT Zarid Display"/>
                <a:ea typeface="29LT Zarid Display"/>
                <a:cs typeface="29LT Zarid Display"/>
                <a:sym typeface="29LT Zarid Display"/>
              </a:rPr>
              <a:t>DISEÑO ELECTRÓNICO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EAE2"/>
        </a:solidFill>
      </p:bgPr>
    </p:bg>
    <p:spTree>
      <p:nvGrpSpPr>
        <p:cNvPr id="1" name=""/>
        <p:cNvGrpSpPr/>
        <p:nvPr/>
      </p:nvGrpSpPr>
      <p:grpSpPr>
        <a:xfrm>
          <a:off x="0" y="0"/>
          <a:ext cx="0" cy="0"/>
          <a:chOff x="0" y="0"/>
          <a:chExt cx="0" cy="0"/>
        </a:xfrm>
      </p:grpSpPr>
      <p:sp>
        <p:nvSpPr>
          <p:cNvPr name="Freeform 2" id="2"/>
          <p:cNvSpPr/>
          <p:nvPr/>
        </p:nvSpPr>
        <p:spPr>
          <a:xfrm flipH="false" flipV="false" rot="0">
            <a:off x="-2545273" y="7354819"/>
            <a:ext cx="4391680" cy="3127409"/>
          </a:xfrm>
          <a:custGeom>
            <a:avLst/>
            <a:gdLst/>
            <a:ahLst/>
            <a:cxnLst/>
            <a:rect r="r" b="b" t="t" l="l"/>
            <a:pathLst>
              <a:path h="3127409" w="4391680">
                <a:moveTo>
                  <a:pt x="0" y="0"/>
                </a:moveTo>
                <a:lnTo>
                  <a:pt x="4391680" y="0"/>
                </a:lnTo>
                <a:lnTo>
                  <a:pt x="4391680" y="3127408"/>
                </a:lnTo>
                <a:lnTo>
                  <a:pt x="0" y="31274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65131" y="455418"/>
            <a:ext cx="4138609" cy="1146564"/>
            <a:chOff x="0" y="0"/>
            <a:chExt cx="1261196" cy="349403"/>
          </a:xfrm>
        </p:grpSpPr>
        <p:sp>
          <p:nvSpPr>
            <p:cNvPr name="Freeform 4" id="4"/>
            <p:cNvSpPr/>
            <p:nvPr/>
          </p:nvSpPr>
          <p:spPr>
            <a:xfrm flipH="false" flipV="false" rot="0">
              <a:off x="0" y="0"/>
              <a:ext cx="1261196" cy="349403"/>
            </a:xfrm>
            <a:custGeom>
              <a:avLst/>
              <a:gdLst/>
              <a:ahLst/>
              <a:cxnLst/>
              <a:rect r="r" b="b" t="t" l="l"/>
              <a:pathLst>
                <a:path h="349403" w="1261196">
                  <a:moveTo>
                    <a:pt x="174701" y="0"/>
                  </a:moveTo>
                  <a:lnTo>
                    <a:pt x="1086494" y="0"/>
                  </a:lnTo>
                  <a:cubicBezTo>
                    <a:pt x="1132828" y="0"/>
                    <a:pt x="1177264" y="18406"/>
                    <a:pt x="1210027" y="51169"/>
                  </a:cubicBezTo>
                  <a:cubicBezTo>
                    <a:pt x="1242790" y="83932"/>
                    <a:pt x="1261196" y="128368"/>
                    <a:pt x="1261196" y="174701"/>
                  </a:cubicBezTo>
                  <a:lnTo>
                    <a:pt x="1261196" y="174701"/>
                  </a:lnTo>
                  <a:cubicBezTo>
                    <a:pt x="1261196" y="271186"/>
                    <a:pt x="1182979" y="349403"/>
                    <a:pt x="1086494" y="349403"/>
                  </a:cubicBezTo>
                  <a:lnTo>
                    <a:pt x="174701" y="349403"/>
                  </a:lnTo>
                  <a:cubicBezTo>
                    <a:pt x="78216" y="349403"/>
                    <a:pt x="0" y="271186"/>
                    <a:pt x="0" y="174701"/>
                  </a:cubicBezTo>
                  <a:lnTo>
                    <a:pt x="0" y="174701"/>
                  </a:lnTo>
                  <a:cubicBezTo>
                    <a:pt x="0" y="78216"/>
                    <a:pt x="78216" y="0"/>
                    <a:pt x="174701" y="0"/>
                  </a:cubicBezTo>
                  <a:close/>
                </a:path>
              </a:pathLst>
            </a:custGeom>
            <a:solidFill>
              <a:srgbClr val="BBD1C4"/>
            </a:solidFill>
            <a:ln cap="rnd">
              <a:noFill/>
              <a:prstDash val="solid"/>
              <a:round/>
            </a:ln>
          </p:spPr>
        </p:sp>
        <p:sp>
          <p:nvSpPr>
            <p:cNvPr name="TextBox 5" id="5"/>
            <p:cNvSpPr txBox="true"/>
            <p:nvPr/>
          </p:nvSpPr>
          <p:spPr>
            <a:xfrm>
              <a:off x="0" y="-57150"/>
              <a:ext cx="1261196" cy="406553"/>
            </a:xfrm>
            <a:prstGeom prst="rect">
              <a:avLst/>
            </a:prstGeom>
          </p:spPr>
          <p:txBody>
            <a:bodyPr anchor="ctr" rtlCol="false" tIns="50800" lIns="50800" bIns="50800" rIns="50800"/>
            <a:lstStyle/>
            <a:p>
              <a:pPr algn="ctr" marL="0" indent="0" lvl="0">
                <a:lnSpc>
                  <a:spcPts val="3219"/>
                </a:lnSpc>
                <a:spcBef>
                  <a:spcPct val="0"/>
                </a:spcBef>
              </a:pPr>
              <a:r>
                <a:rPr lang="en-US" sz="2299">
                  <a:solidFill>
                    <a:srgbClr val="292727"/>
                  </a:solidFill>
                  <a:latin typeface="Glacial Indifference"/>
                  <a:ea typeface="Glacial Indifference"/>
                  <a:cs typeface="Glacial Indifference"/>
                  <a:sym typeface="Glacial Indifference"/>
                </a:rPr>
                <a:t>MÓDULO DE REGISTRO Y TRANSMICIÓN</a:t>
              </a:r>
            </a:p>
          </p:txBody>
        </p:sp>
      </p:grpSp>
      <p:sp>
        <p:nvSpPr>
          <p:cNvPr name="Freeform 6" id="6"/>
          <p:cNvSpPr/>
          <p:nvPr/>
        </p:nvSpPr>
        <p:spPr>
          <a:xfrm flipH="false" flipV="false" rot="0">
            <a:off x="1344149" y="3410590"/>
            <a:ext cx="6580573" cy="6488034"/>
          </a:xfrm>
          <a:custGeom>
            <a:avLst/>
            <a:gdLst/>
            <a:ahLst/>
            <a:cxnLst/>
            <a:rect r="r" b="b" t="t" l="l"/>
            <a:pathLst>
              <a:path h="6488034" w="6580573">
                <a:moveTo>
                  <a:pt x="0" y="0"/>
                </a:moveTo>
                <a:lnTo>
                  <a:pt x="6580573" y="0"/>
                </a:lnTo>
                <a:lnTo>
                  <a:pt x="6580573" y="6488034"/>
                </a:lnTo>
                <a:lnTo>
                  <a:pt x="0" y="6488034"/>
                </a:lnTo>
                <a:lnTo>
                  <a:pt x="0" y="0"/>
                </a:lnTo>
                <a:close/>
              </a:path>
            </a:pathLst>
          </a:custGeom>
          <a:blipFill>
            <a:blip r:embed="rId4"/>
            <a:stretch>
              <a:fillRect l="0" t="0" r="0" b="0"/>
            </a:stretch>
          </a:blipFill>
        </p:spPr>
      </p:sp>
      <p:sp>
        <p:nvSpPr>
          <p:cNvPr name="Freeform 7" id="7"/>
          <p:cNvSpPr/>
          <p:nvPr/>
        </p:nvSpPr>
        <p:spPr>
          <a:xfrm flipH="false" flipV="false" rot="0">
            <a:off x="17328284" y="-233971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6821215" y="-152658"/>
            <a:ext cx="4645570" cy="1092327"/>
          </a:xfrm>
          <a:prstGeom prst="rect">
            <a:avLst/>
          </a:prstGeom>
        </p:spPr>
        <p:txBody>
          <a:bodyPr anchor="t" rtlCol="false" tIns="0" lIns="0" bIns="0" rIns="0">
            <a:spAutoFit/>
          </a:bodyPr>
          <a:lstStyle/>
          <a:p>
            <a:pPr algn="l">
              <a:lnSpc>
                <a:spcPts val="7103"/>
              </a:lnSpc>
            </a:pPr>
            <a:r>
              <a:rPr lang="en-US" sz="6399" spc="-166">
                <a:solidFill>
                  <a:srgbClr val="292727"/>
                </a:solidFill>
                <a:latin typeface="29LT Zarid Display"/>
                <a:ea typeface="29LT Zarid Display"/>
                <a:cs typeface="29LT Zarid Display"/>
                <a:sym typeface="29LT Zarid Display"/>
              </a:rPr>
              <a:t>SIMULACIONES</a:t>
            </a:r>
          </a:p>
        </p:txBody>
      </p:sp>
      <p:sp>
        <p:nvSpPr>
          <p:cNvPr name="TextBox 9" id="9"/>
          <p:cNvSpPr txBox="true"/>
          <p:nvPr/>
        </p:nvSpPr>
        <p:spPr>
          <a:xfrm rot="0">
            <a:off x="967625" y="1717931"/>
            <a:ext cx="7333622" cy="1417321"/>
          </a:xfrm>
          <a:prstGeom prst="rect">
            <a:avLst/>
          </a:prstGeom>
        </p:spPr>
        <p:txBody>
          <a:bodyPr anchor="t" rtlCol="false" tIns="0" lIns="0" bIns="0" rIns="0">
            <a:spAutoFit/>
          </a:bodyPr>
          <a:lstStyle/>
          <a:p>
            <a:pPr algn="just">
              <a:lnSpc>
                <a:spcPts val="3779"/>
              </a:lnSpc>
            </a:pPr>
            <a:r>
              <a:rPr lang="en-US" sz="2699">
                <a:solidFill>
                  <a:srgbClr val="292727"/>
                </a:solidFill>
                <a:latin typeface="Glacial Indifference"/>
                <a:ea typeface="Glacial Indifference"/>
                <a:cs typeface="Glacial Indifference"/>
                <a:sym typeface="Glacial Indifference"/>
              </a:rPr>
              <a:t>Este módulo, gracias a los sensores, registrará las condiciones del suelo. Luego, esta información será enviada al módulo de recepción.</a:t>
            </a:r>
          </a:p>
        </p:txBody>
      </p:sp>
      <p:sp>
        <p:nvSpPr>
          <p:cNvPr name="Freeform 10" id="10"/>
          <p:cNvSpPr/>
          <p:nvPr/>
        </p:nvSpPr>
        <p:spPr>
          <a:xfrm flipH="false" flipV="false" rot="0">
            <a:off x="9477097" y="4354452"/>
            <a:ext cx="8219334" cy="4212409"/>
          </a:xfrm>
          <a:custGeom>
            <a:avLst/>
            <a:gdLst/>
            <a:ahLst/>
            <a:cxnLst/>
            <a:rect r="r" b="b" t="t" l="l"/>
            <a:pathLst>
              <a:path h="4212409" w="8219334">
                <a:moveTo>
                  <a:pt x="0" y="0"/>
                </a:moveTo>
                <a:lnTo>
                  <a:pt x="8219335" y="0"/>
                </a:lnTo>
                <a:lnTo>
                  <a:pt x="8219335" y="4212409"/>
                </a:lnTo>
                <a:lnTo>
                  <a:pt x="0" y="4212409"/>
                </a:lnTo>
                <a:lnTo>
                  <a:pt x="0" y="0"/>
                </a:lnTo>
                <a:close/>
              </a:path>
            </a:pathLst>
          </a:custGeom>
          <a:blipFill>
            <a:blip r:embed="rId7"/>
            <a:stretch>
              <a:fillRect l="0" t="0" r="0" b="0"/>
            </a:stretch>
          </a:blipFill>
        </p:spPr>
      </p:sp>
      <p:grpSp>
        <p:nvGrpSpPr>
          <p:cNvPr name="Group 11" id="11"/>
          <p:cNvGrpSpPr/>
          <p:nvPr/>
        </p:nvGrpSpPr>
        <p:grpSpPr>
          <a:xfrm rot="0">
            <a:off x="11517460" y="455418"/>
            <a:ext cx="4138609" cy="1146564"/>
            <a:chOff x="0" y="0"/>
            <a:chExt cx="1261196" cy="349403"/>
          </a:xfrm>
        </p:grpSpPr>
        <p:sp>
          <p:nvSpPr>
            <p:cNvPr name="Freeform 12" id="12"/>
            <p:cNvSpPr/>
            <p:nvPr/>
          </p:nvSpPr>
          <p:spPr>
            <a:xfrm flipH="false" flipV="false" rot="0">
              <a:off x="0" y="0"/>
              <a:ext cx="1261196" cy="349403"/>
            </a:xfrm>
            <a:custGeom>
              <a:avLst/>
              <a:gdLst/>
              <a:ahLst/>
              <a:cxnLst/>
              <a:rect r="r" b="b" t="t" l="l"/>
              <a:pathLst>
                <a:path h="349403" w="1261196">
                  <a:moveTo>
                    <a:pt x="174701" y="0"/>
                  </a:moveTo>
                  <a:lnTo>
                    <a:pt x="1086494" y="0"/>
                  </a:lnTo>
                  <a:cubicBezTo>
                    <a:pt x="1132828" y="0"/>
                    <a:pt x="1177264" y="18406"/>
                    <a:pt x="1210027" y="51169"/>
                  </a:cubicBezTo>
                  <a:cubicBezTo>
                    <a:pt x="1242790" y="83932"/>
                    <a:pt x="1261196" y="128368"/>
                    <a:pt x="1261196" y="174701"/>
                  </a:cubicBezTo>
                  <a:lnTo>
                    <a:pt x="1261196" y="174701"/>
                  </a:lnTo>
                  <a:cubicBezTo>
                    <a:pt x="1261196" y="271186"/>
                    <a:pt x="1182979" y="349403"/>
                    <a:pt x="1086494" y="349403"/>
                  </a:cubicBezTo>
                  <a:lnTo>
                    <a:pt x="174701" y="349403"/>
                  </a:lnTo>
                  <a:cubicBezTo>
                    <a:pt x="78216" y="349403"/>
                    <a:pt x="0" y="271186"/>
                    <a:pt x="0" y="174701"/>
                  </a:cubicBezTo>
                  <a:lnTo>
                    <a:pt x="0" y="174701"/>
                  </a:lnTo>
                  <a:cubicBezTo>
                    <a:pt x="0" y="78216"/>
                    <a:pt x="78216" y="0"/>
                    <a:pt x="174701" y="0"/>
                  </a:cubicBezTo>
                  <a:close/>
                </a:path>
              </a:pathLst>
            </a:custGeom>
            <a:solidFill>
              <a:srgbClr val="BBD1C4"/>
            </a:solidFill>
            <a:ln cap="rnd">
              <a:noFill/>
              <a:prstDash val="solid"/>
              <a:round/>
            </a:ln>
          </p:spPr>
        </p:sp>
        <p:sp>
          <p:nvSpPr>
            <p:cNvPr name="TextBox 13" id="13"/>
            <p:cNvSpPr txBox="true"/>
            <p:nvPr/>
          </p:nvSpPr>
          <p:spPr>
            <a:xfrm>
              <a:off x="0" y="-57150"/>
              <a:ext cx="1261196" cy="406553"/>
            </a:xfrm>
            <a:prstGeom prst="rect">
              <a:avLst/>
            </a:prstGeom>
          </p:spPr>
          <p:txBody>
            <a:bodyPr anchor="ctr" rtlCol="false" tIns="50800" lIns="50800" bIns="50800" rIns="50800"/>
            <a:lstStyle/>
            <a:p>
              <a:pPr algn="ctr" marL="0" indent="0" lvl="0">
                <a:lnSpc>
                  <a:spcPts val="3219"/>
                </a:lnSpc>
                <a:spcBef>
                  <a:spcPct val="0"/>
                </a:spcBef>
              </a:pPr>
              <a:r>
                <a:rPr lang="en-US" sz="2299">
                  <a:solidFill>
                    <a:srgbClr val="292727"/>
                  </a:solidFill>
                  <a:latin typeface="Glacial Indifference"/>
                  <a:ea typeface="Glacial Indifference"/>
                  <a:cs typeface="Glacial Indifference"/>
                  <a:sym typeface="Glacial Indifference"/>
                </a:rPr>
                <a:t>MÓDULO DE RECECIÓN</a:t>
              </a:r>
            </a:p>
          </p:txBody>
        </p:sp>
      </p:grpSp>
      <p:sp>
        <p:nvSpPr>
          <p:cNvPr name="TextBox 14" id="14"/>
          <p:cNvSpPr txBox="true"/>
          <p:nvPr/>
        </p:nvSpPr>
        <p:spPr>
          <a:xfrm rot="0">
            <a:off x="10020778" y="1717931"/>
            <a:ext cx="7042851" cy="1893571"/>
          </a:xfrm>
          <a:prstGeom prst="rect">
            <a:avLst/>
          </a:prstGeom>
        </p:spPr>
        <p:txBody>
          <a:bodyPr anchor="t" rtlCol="false" tIns="0" lIns="0" bIns="0" rIns="0">
            <a:spAutoFit/>
          </a:bodyPr>
          <a:lstStyle/>
          <a:p>
            <a:pPr algn="just">
              <a:lnSpc>
                <a:spcPts val="3779"/>
              </a:lnSpc>
            </a:pPr>
            <a:r>
              <a:rPr lang="en-US" sz="2699">
                <a:solidFill>
                  <a:srgbClr val="292727"/>
                </a:solidFill>
                <a:latin typeface="Glacial Indifference"/>
                <a:ea typeface="Glacial Indifference"/>
                <a:cs typeface="Glacial Indifference"/>
                <a:sym typeface="Glacial Indifference"/>
              </a:rPr>
              <a:t>Esta parte comprende el módulo de recepción, el cual, gracias al dispositivo de recepción y al microcontrolador ESP32, permitirá recibir y enviar la información de los datos registrados.</a:t>
            </a:r>
          </a:p>
        </p:txBody>
      </p:sp>
      <p:sp>
        <p:nvSpPr>
          <p:cNvPr name="TextBox 15" id="15"/>
          <p:cNvSpPr txBox="true"/>
          <p:nvPr/>
        </p:nvSpPr>
        <p:spPr>
          <a:xfrm rot="0">
            <a:off x="8760891" y="9019150"/>
            <a:ext cx="9198415" cy="879474"/>
          </a:xfrm>
          <a:prstGeom prst="rect">
            <a:avLst/>
          </a:prstGeom>
        </p:spPr>
        <p:txBody>
          <a:bodyPr anchor="t" rtlCol="false" tIns="0" lIns="0" bIns="0" rIns="0">
            <a:spAutoFit/>
          </a:bodyPr>
          <a:lstStyle/>
          <a:p>
            <a:pPr algn="l">
              <a:lnSpc>
                <a:spcPts val="3500"/>
              </a:lnSpc>
            </a:pPr>
            <a:r>
              <a:rPr lang="en-US" sz="2500" u="sng">
                <a:solidFill>
                  <a:srgbClr val="292727"/>
                </a:solidFill>
                <a:latin typeface="Arimo"/>
                <a:ea typeface="Arimo"/>
                <a:cs typeface="Arimo"/>
                <a:sym typeface="Arimo"/>
              </a:rPr>
              <a:t>https://drive.google.com/file/d/1L6opo8ukR6mpAcA8n-fEsHzGqFG2FFXE/view?usp=sharing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EAE2"/>
        </a:solidFill>
      </p:bgPr>
    </p:bg>
    <p:spTree>
      <p:nvGrpSpPr>
        <p:cNvPr id="1" name=""/>
        <p:cNvGrpSpPr/>
        <p:nvPr/>
      </p:nvGrpSpPr>
      <p:grpSpPr>
        <a:xfrm>
          <a:off x="0" y="0"/>
          <a:ext cx="0" cy="0"/>
          <a:chOff x="0" y="0"/>
          <a:chExt cx="0" cy="0"/>
        </a:xfrm>
      </p:grpSpPr>
      <p:sp>
        <p:nvSpPr>
          <p:cNvPr name="Freeform 2" id="2"/>
          <p:cNvSpPr/>
          <p:nvPr/>
        </p:nvSpPr>
        <p:spPr>
          <a:xfrm flipH="false" flipV="false" rot="0">
            <a:off x="-2545273" y="7287537"/>
            <a:ext cx="4391680" cy="3127409"/>
          </a:xfrm>
          <a:custGeom>
            <a:avLst/>
            <a:gdLst/>
            <a:ahLst/>
            <a:cxnLst/>
            <a:rect r="r" b="b" t="t" l="l"/>
            <a:pathLst>
              <a:path h="3127409" w="4391680">
                <a:moveTo>
                  <a:pt x="0" y="0"/>
                </a:moveTo>
                <a:lnTo>
                  <a:pt x="4391680" y="0"/>
                </a:lnTo>
                <a:lnTo>
                  <a:pt x="4391680" y="3127409"/>
                </a:lnTo>
                <a:lnTo>
                  <a:pt x="0" y="31274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25770" y="-2868074"/>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645966" y="154399"/>
            <a:ext cx="4645570" cy="1092327"/>
          </a:xfrm>
          <a:prstGeom prst="rect">
            <a:avLst/>
          </a:prstGeom>
        </p:spPr>
        <p:txBody>
          <a:bodyPr anchor="t" rtlCol="false" tIns="0" lIns="0" bIns="0" rIns="0">
            <a:spAutoFit/>
          </a:bodyPr>
          <a:lstStyle/>
          <a:p>
            <a:pPr algn="l">
              <a:lnSpc>
                <a:spcPts val="7103"/>
              </a:lnSpc>
            </a:pPr>
            <a:r>
              <a:rPr lang="en-US" sz="6399" spc="-166">
                <a:solidFill>
                  <a:srgbClr val="292727"/>
                </a:solidFill>
                <a:latin typeface="29LT Zarid Display"/>
                <a:ea typeface="29LT Zarid Display"/>
                <a:cs typeface="29LT Zarid Display"/>
                <a:sym typeface="29LT Zarid Display"/>
              </a:rPr>
              <a:t>SIMULACIONES</a:t>
            </a:r>
          </a:p>
        </p:txBody>
      </p:sp>
      <p:pic>
        <p:nvPicPr>
          <p:cNvPr name="Picture 5" id="5">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1324940" y="1246726"/>
            <a:ext cx="15287621" cy="8595090"/>
          </a:xfrm>
          <a:prstGeom prst="rect">
            <a:avLst/>
          </a:prstGeom>
        </p:spPr>
      </p:pic>
    </p:spTree>
  </p:cSld>
  <p:clrMapOvr>
    <a:masterClrMapping/>
  </p:clrMapOvr>
  <p:timing>
    <p:tnLst>
      <p:par>
        <p:cTn dur="indefinite" restart="never" nodeType="tmRoot">
          <p:childTnLst>
            <p:video>
              <p:cMediaNode vol="0">
                <p:cTn fill="hold" display="false">
                  <p:stCondLst>
                    <p:cond delay="indefinite"/>
                  </p:stCondLst>
                </p:cTn>
                <p:tgtEl>
                  <p:spTgt spid="5"/>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EAE2"/>
        </a:solidFill>
      </p:bgPr>
    </p:bg>
    <p:spTree>
      <p:nvGrpSpPr>
        <p:cNvPr id="1" name=""/>
        <p:cNvGrpSpPr/>
        <p:nvPr/>
      </p:nvGrpSpPr>
      <p:grpSpPr>
        <a:xfrm>
          <a:off x="0" y="0"/>
          <a:ext cx="0" cy="0"/>
          <a:chOff x="0" y="0"/>
          <a:chExt cx="0" cy="0"/>
        </a:xfrm>
      </p:grpSpPr>
      <p:sp>
        <p:nvSpPr>
          <p:cNvPr name="Freeform 2" id="2"/>
          <p:cNvSpPr/>
          <p:nvPr/>
        </p:nvSpPr>
        <p:spPr>
          <a:xfrm flipH="false" flipV="false" rot="0">
            <a:off x="-833598" y="9605168"/>
            <a:ext cx="4026571" cy="3506778"/>
          </a:xfrm>
          <a:custGeom>
            <a:avLst/>
            <a:gdLst/>
            <a:ahLst/>
            <a:cxnLst/>
            <a:rect r="r" b="b" t="t" l="l"/>
            <a:pathLst>
              <a:path h="3506778" w="4026571">
                <a:moveTo>
                  <a:pt x="0" y="0"/>
                </a:moveTo>
                <a:lnTo>
                  <a:pt x="4026571" y="0"/>
                </a:lnTo>
                <a:lnTo>
                  <a:pt x="4026571" y="3506778"/>
                </a:lnTo>
                <a:lnTo>
                  <a:pt x="0" y="35067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5400000">
            <a:off x="17114681" y="-1773176"/>
            <a:ext cx="2004711" cy="5378492"/>
          </a:xfrm>
          <a:custGeom>
            <a:avLst/>
            <a:gdLst/>
            <a:ahLst/>
            <a:cxnLst/>
            <a:rect r="r" b="b" t="t" l="l"/>
            <a:pathLst>
              <a:path h="5378492" w="2004711">
                <a:moveTo>
                  <a:pt x="2004711" y="5378492"/>
                </a:moveTo>
                <a:lnTo>
                  <a:pt x="0" y="5378492"/>
                </a:lnTo>
                <a:lnTo>
                  <a:pt x="0" y="0"/>
                </a:lnTo>
                <a:lnTo>
                  <a:pt x="2004711" y="0"/>
                </a:lnTo>
                <a:lnTo>
                  <a:pt x="2004711" y="537849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57268" y="995009"/>
            <a:ext cx="3235351" cy="4148491"/>
          </a:xfrm>
          <a:custGeom>
            <a:avLst/>
            <a:gdLst/>
            <a:ahLst/>
            <a:cxnLst/>
            <a:rect r="r" b="b" t="t" l="l"/>
            <a:pathLst>
              <a:path h="4148491" w="3235351">
                <a:moveTo>
                  <a:pt x="0" y="0"/>
                </a:moveTo>
                <a:lnTo>
                  <a:pt x="3235351" y="0"/>
                </a:lnTo>
                <a:lnTo>
                  <a:pt x="3235351" y="4148491"/>
                </a:lnTo>
                <a:lnTo>
                  <a:pt x="0" y="4148491"/>
                </a:lnTo>
                <a:lnTo>
                  <a:pt x="0" y="0"/>
                </a:lnTo>
                <a:close/>
              </a:path>
            </a:pathLst>
          </a:custGeom>
          <a:blipFill>
            <a:blip r:embed="rId6"/>
            <a:stretch>
              <a:fillRect l="0" t="0" r="0" b="0"/>
            </a:stretch>
          </a:blipFill>
        </p:spPr>
      </p:sp>
      <p:sp>
        <p:nvSpPr>
          <p:cNvPr name="Freeform 5" id="5"/>
          <p:cNvSpPr/>
          <p:nvPr/>
        </p:nvSpPr>
        <p:spPr>
          <a:xfrm flipH="false" flipV="false" rot="0">
            <a:off x="4066210" y="1076964"/>
            <a:ext cx="5763057" cy="4066536"/>
          </a:xfrm>
          <a:custGeom>
            <a:avLst/>
            <a:gdLst/>
            <a:ahLst/>
            <a:cxnLst/>
            <a:rect r="r" b="b" t="t" l="l"/>
            <a:pathLst>
              <a:path h="4066536" w="5763057">
                <a:moveTo>
                  <a:pt x="0" y="0"/>
                </a:moveTo>
                <a:lnTo>
                  <a:pt x="5763056" y="0"/>
                </a:lnTo>
                <a:lnTo>
                  <a:pt x="5763056" y="4066536"/>
                </a:lnTo>
                <a:lnTo>
                  <a:pt x="0" y="4066536"/>
                </a:lnTo>
                <a:lnTo>
                  <a:pt x="0" y="0"/>
                </a:lnTo>
                <a:close/>
              </a:path>
            </a:pathLst>
          </a:custGeom>
          <a:blipFill>
            <a:blip r:embed="rId7"/>
            <a:stretch>
              <a:fillRect l="0" t="0" r="0" b="0"/>
            </a:stretch>
          </a:blipFill>
        </p:spPr>
      </p:sp>
      <p:sp>
        <p:nvSpPr>
          <p:cNvPr name="Freeform 6" id="6"/>
          <p:cNvSpPr/>
          <p:nvPr/>
        </p:nvSpPr>
        <p:spPr>
          <a:xfrm flipH="false" flipV="false" rot="0">
            <a:off x="7122674" y="5510672"/>
            <a:ext cx="2811742" cy="4619290"/>
          </a:xfrm>
          <a:custGeom>
            <a:avLst/>
            <a:gdLst/>
            <a:ahLst/>
            <a:cxnLst/>
            <a:rect r="r" b="b" t="t" l="l"/>
            <a:pathLst>
              <a:path h="4619290" w="2811742">
                <a:moveTo>
                  <a:pt x="0" y="0"/>
                </a:moveTo>
                <a:lnTo>
                  <a:pt x="2811742" y="0"/>
                </a:lnTo>
                <a:lnTo>
                  <a:pt x="2811742" y="4619290"/>
                </a:lnTo>
                <a:lnTo>
                  <a:pt x="0" y="4619290"/>
                </a:lnTo>
                <a:lnTo>
                  <a:pt x="0" y="0"/>
                </a:lnTo>
                <a:close/>
              </a:path>
            </a:pathLst>
          </a:custGeom>
          <a:blipFill>
            <a:blip r:embed="rId8"/>
            <a:stretch>
              <a:fillRect l="0" t="0" r="0" b="0"/>
            </a:stretch>
          </a:blipFill>
        </p:spPr>
      </p:sp>
      <p:grpSp>
        <p:nvGrpSpPr>
          <p:cNvPr name="Group 7" id="7"/>
          <p:cNvGrpSpPr/>
          <p:nvPr/>
        </p:nvGrpSpPr>
        <p:grpSpPr>
          <a:xfrm rot="0">
            <a:off x="11529911" y="2348111"/>
            <a:ext cx="4138609" cy="1146564"/>
            <a:chOff x="0" y="0"/>
            <a:chExt cx="1261196" cy="349403"/>
          </a:xfrm>
        </p:grpSpPr>
        <p:sp>
          <p:nvSpPr>
            <p:cNvPr name="Freeform 8" id="8"/>
            <p:cNvSpPr/>
            <p:nvPr/>
          </p:nvSpPr>
          <p:spPr>
            <a:xfrm flipH="false" flipV="false" rot="0">
              <a:off x="0" y="0"/>
              <a:ext cx="1261196" cy="349403"/>
            </a:xfrm>
            <a:custGeom>
              <a:avLst/>
              <a:gdLst/>
              <a:ahLst/>
              <a:cxnLst/>
              <a:rect r="r" b="b" t="t" l="l"/>
              <a:pathLst>
                <a:path h="349403" w="1261196">
                  <a:moveTo>
                    <a:pt x="174701" y="0"/>
                  </a:moveTo>
                  <a:lnTo>
                    <a:pt x="1086494" y="0"/>
                  </a:lnTo>
                  <a:cubicBezTo>
                    <a:pt x="1132828" y="0"/>
                    <a:pt x="1177264" y="18406"/>
                    <a:pt x="1210027" y="51169"/>
                  </a:cubicBezTo>
                  <a:cubicBezTo>
                    <a:pt x="1242790" y="83932"/>
                    <a:pt x="1261196" y="128368"/>
                    <a:pt x="1261196" y="174701"/>
                  </a:cubicBezTo>
                  <a:lnTo>
                    <a:pt x="1261196" y="174701"/>
                  </a:lnTo>
                  <a:cubicBezTo>
                    <a:pt x="1261196" y="271186"/>
                    <a:pt x="1182979" y="349403"/>
                    <a:pt x="1086494" y="349403"/>
                  </a:cubicBezTo>
                  <a:lnTo>
                    <a:pt x="174701" y="349403"/>
                  </a:lnTo>
                  <a:cubicBezTo>
                    <a:pt x="78216" y="349403"/>
                    <a:pt x="0" y="271186"/>
                    <a:pt x="0" y="174701"/>
                  </a:cubicBezTo>
                  <a:lnTo>
                    <a:pt x="0" y="174701"/>
                  </a:lnTo>
                  <a:cubicBezTo>
                    <a:pt x="0" y="78216"/>
                    <a:pt x="78216" y="0"/>
                    <a:pt x="174701" y="0"/>
                  </a:cubicBezTo>
                  <a:close/>
                </a:path>
              </a:pathLst>
            </a:custGeom>
            <a:solidFill>
              <a:srgbClr val="BBD1C4"/>
            </a:solidFill>
            <a:ln cap="rnd">
              <a:noFill/>
              <a:prstDash val="solid"/>
              <a:round/>
            </a:ln>
          </p:spPr>
        </p:sp>
        <p:sp>
          <p:nvSpPr>
            <p:cNvPr name="TextBox 9" id="9"/>
            <p:cNvSpPr txBox="true"/>
            <p:nvPr/>
          </p:nvSpPr>
          <p:spPr>
            <a:xfrm>
              <a:off x="0" y="-57150"/>
              <a:ext cx="1261196" cy="406553"/>
            </a:xfrm>
            <a:prstGeom prst="rect">
              <a:avLst/>
            </a:prstGeom>
          </p:spPr>
          <p:txBody>
            <a:bodyPr anchor="ctr" rtlCol="false" tIns="50800" lIns="50800" bIns="50800" rIns="50800"/>
            <a:lstStyle/>
            <a:p>
              <a:pPr algn="ctr" marL="0" indent="0" lvl="0">
                <a:lnSpc>
                  <a:spcPts val="3219"/>
                </a:lnSpc>
                <a:spcBef>
                  <a:spcPct val="0"/>
                </a:spcBef>
              </a:pPr>
              <a:r>
                <a:rPr lang="en-US" sz="2299">
                  <a:solidFill>
                    <a:srgbClr val="292727"/>
                  </a:solidFill>
                  <a:latin typeface="Glacial Indifference"/>
                  <a:ea typeface="Glacial Indifference"/>
                  <a:cs typeface="Glacial Indifference"/>
                  <a:sym typeface="Glacial Indifference"/>
                </a:rPr>
                <a:t>MÓDULO DE REGISTRO Y TRANSMICIÓN</a:t>
              </a:r>
            </a:p>
          </p:txBody>
        </p:sp>
      </p:grpSp>
      <p:grpSp>
        <p:nvGrpSpPr>
          <p:cNvPr name="Group 10" id="10"/>
          <p:cNvGrpSpPr/>
          <p:nvPr/>
        </p:nvGrpSpPr>
        <p:grpSpPr>
          <a:xfrm rot="0">
            <a:off x="1739447" y="6801052"/>
            <a:ext cx="4138609" cy="1146564"/>
            <a:chOff x="0" y="0"/>
            <a:chExt cx="1261196" cy="349403"/>
          </a:xfrm>
        </p:grpSpPr>
        <p:sp>
          <p:nvSpPr>
            <p:cNvPr name="Freeform 11" id="11"/>
            <p:cNvSpPr/>
            <p:nvPr/>
          </p:nvSpPr>
          <p:spPr>
            <a:xfrm flipH="false" flipV="false" rot="0">
              <a:off x="0" y="0"/>
              <a:ext cx="1261196" cy="349403"/>
            </a:xfrm>
            <a:custGeom>
              <a:avLst/>
              <a:gdLst/>
              <a:ahLst/>
              <a:cxnLst/>
              <a:rect r="r" b="b" t="t" l="l"/>
              <a:pathLst>
                <a:path h="349403" w="1261196">
                  <a:moveTo>
                    <a:pt x="174701" y="0"/>
                  </a:moveTo>
                  <a:lnTo>
                    <a:pt x="1086494" y="0"/>
                  </a:lnTo>
                  <a:cubicBezTo>
                    <a:pt x="1132828" y="0"/>
                    <a:pt x="1177264" y="18406"/>
                    <a:pt x="1210027" y="51169"/>
                  </a:cubicBezTo>
                  <a:cubicBezTo>
                    <a:pt x="1242790" y="83932"/>
                    <a:pt x="1261196" y="128368"/>
                    <a:pt x="1261196" y="174701"/>
                  </a:cubicBezTo>
                  <a:lnTo>
                    <a:pt x="1261196" y="174701"/>
                  </a:lnTo>
                  <a:cubicBezTo>
                    <a:pt x="1261196" y="271186"/>
                    <a:pt x="1182979" y="349403"/>
                    <a:pt x="1086494" y="349403"/>
                  </a:cubicBezTo>
                  <a:lnTo>
                    <a:pt x="174701" y="349403"/>
                  </a:lnTo>
                  <a:cubicBezTo>
                    <a:pt x="78216" y="349403"/>
                    <a:pt x="0" y="271186"/>
                    <a:pt x="0" y="174701"/>
                  </a:cubicBezTo>
                  <a:lnTo>
                    <a:pt x="0" y="174701"/>
                  </a:lnTo>
                  <a:cubicBezTo>
                    <a:pt x="0" y="78216"/>
                    <a:pt x="78216" y="0"/>
                    <a:pt x="174701" y="0"/>
                  </a:cubicBezTo>
                  <a:close/>
                </a:path>
              </a:pathLst>
            </a:custGeom>
            <a:solidFill>
              <a:srgbClr val="BBD1C4"/>
            </a:solidFill>
            <a:ln cap="rnd">
              <a:noFill/>
              <a:prstDash val="solid"/>
              <a:round/>
            </a:ln>
          </p:spPr>
        </p:sp>
        <p:sp>
          <p:nvSpPr>
            <p:cNvPr name="TextBox 12" id="12"/>
            <p:cNvSpPr txBox="true"/>
            <p:nvPr/>
          </p:nvSpPr>
          <p:spPr>
            <a:xfrm>
              <a:off x="0" y="-57150"/>
              <a:ext cx="1261196" cy="406553"/>
            </a:xfrm>
            <a:prstGeom prst="rect">
              <a:avLst/>
            </a:prstGeom>
          </p:spPr>
          <p:txBody>
            <a:bodyPr anchor="ctr" rtlCol="false" tIns="50800" lIns="50800" bIns="50800" rIns="50800"/>
            <a:lstStyle/>
            <a:p>
              <a:pPr algn="ctr" marL="0" indent="0" lvl="0">
                <a:lnSpc>
                  <a:spcPts val="3219"/>
                </a:lnSpc>
                <a:spcBef>
                  <a:spcPct val="0"/>
                </a:spcBef>
              </a:pPr>
              <a:r>
                <a:rPr lang="en-US" sz="2299">
                  <a:solidFill>
                    <a:srgbClr val="292727"/>
                  </a:solidFill>
                  <a:latin typeface="Glacial Indifference"/>
                  <a:ea typeface="Glacial Indifference"/>
                  <a:cs typeface="Glacial Indifference"/>
                  <a:sym typeface="Glacial Indifference"/>
                </a:rPr>
                <a:t>MÓDULO DE RECECIÓN</a:t>
              </a:r>
            </a:p>
          </p:txBody>
        </p:sp>
      </p:grpSp>
      <p:sp>
        <p:nvSpPr>
          <p:cNvPr name="Freeform 13" id="13"/>
          <p:cNvSpPr/>
          <p:nvPr/>
        </p:nvSpPr>
        <p:spPr>
          <a:xfrm flipH="false" flipV="false" rot="0">
            <a:off x="10491836" y="5641871"/>
            <a:ext cx="7020456" cy="4356893"/>
          </a:xfrm>
          <a:custGeom>
            <a:avLst/>
            <a:gdLst/>
            <a:ahLst/>
            <a:cxnLst/>
            <a:rect r="r" b="b" t="t" l="l"/>
            <a:pathLst>
              <a:path h="4356893" w="7020456">
                <a:moveTo>
                  <a:pt x="0" y="0"/>
                </a:moveTo>
                <a:lnTo>
                  <a:pt x="7020456" y="0"/>
                </a:lnTo>
                <a:lnTo>
                  <a:pt x="7020456" y="4356893"/>
                </a:lnTo>
                <a:lnTo>
                  <a:pt x="0" y="4356893"/>
                </a:lnTo>
                <a:lnTo>
                  <a:pt x="0" y="0"/>
                </a:lnTo>
                <a:close/>
              </a:path>
            </a:pathLst>
          </a:custGeom>
          <a:blipFill>
            <a:blip r:embed="rId9"/>
            <a:stretch>
              <a:fillRect l="0" t="0" r="0" b="0"/>
            </a:stretch>
          </a:blipFill>
        </p:spPr>
      </p:sp>
      <p:sp>
        <p:nvSpPr>
          <p:cNvPr name="TextBox 14" id="14"/>
          <p:cNvSpPr txBox="true"/>
          <p:nvPr/>
        </p:nvSpPr>
        <p:spPr>
          <a:xfrm rot="0">
            <a:off x="5143267" y="-123825"/>
            <a:ext cx="8001466" cy="1092327"/>
          </a:xfrm>
          <a:prstGeom prst="rect">
            <a:avLst/>
          </a:prstGeom>
        </p:spPr>
        <p:txBody>
          <a:bodyPr anchor="t" rtlCol="false" tIns="0" lIns="0" bIns="0" rIns="0">
            <a:spAutoFit/>
          </a:bodyPr>
          <a:lstStyle/>
          <a:p>
            <a:pPr algn="ctr">
              <a:lnSpc>
                <a:spcPts val="7103"/>
              </a:lnSpc>
            </a:pPr>
            <a:r>
              <a:rPr lang="en-US" sz="6399" spc="-166">
                <a:solidFill>
                  <a:srgbClr val="292727"/>
                </a:solidFill>
                <a:latin typeface="29LT Zarid Display"/>
                <a:ea typeface="29LT Zarid Display"/>
                <a:cs typeface="29LT Zarid Display"/>
                <a:sym typeface="29LT Zarid Display"/>
              </a:rPr>
              <a:t>DISEÑO PCB</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EAE2"/>
        </a:solidFill>
      </p:bgPr>
    </p:bg>
    <p:spTree>
      <p:nvGrpSpPr>
        <p:cNvPr id="1" name=""/>
        <p:cNvGrpSpPr/>
        <p:nvPr/>
      </p:nvGrpSpPr>
      <p:grpSpPr>
        <a:xfrm>
          <a:off x="0" y="0"/>
          <a:ext cx="0" cy="0"/>
          <a:chOff x="0" y="0"/>
          <a:chExt cx="0" cy="0"/>
        </a:xfrm>
      </p:grpSpPr>
      <p:sp>
        <p:nvSpPr>
          <p:cNvPr name="TextBox 2" id="2"/>
          <p:cNvSpPr txBox="true"/>
          <p:nvPr/>
        </p:nvSpPr>
        <p:spPr>
          <a:xfrm rot="0">
            <a:off x="1491207" y="1142807"/>
            <a:ext cx="15065225" cy="1120454"/>
          </a:xfrm>
          <a:prstGeom prst="rect">
            <a:avLst/>
          </a:prstGeom>
        </p:spPr>
        <p:txBody>
          <a:bodyPr anchor="t" rtlCol="false" tIns="0" lIns="0" bIns="0" rIns="0">
            <a:spAutoFit/>
          </a:bodyPr>
          <a:lstStyle/>
          <a:p>
            <a:pPr algn="l">
              <a:lnSpc>
                <a:spcPts val="7400"/>
              </a:lnSpc>
            </a:pPr>
            <a:r>
              <a:rPr lang="en-US" sz="6667" spc="-173">
                <a:solidFill>
                  <a:srgbClr val="292727"/>
                </a:solidFill>
                <a:latin typeface="29LT Zarid Display"/>
                <a:ea typeface="29LT Zarid Display"/>
                <a:cs typeface="29LT Zarid Display"/>
                <a:sym typeface="29LT Zarid Display"/>
              </a:rPr>
              <a:t>REFERENCIAS BIBLIOGRÁFICAS</a:t>
            </a:r>
          </a:p>
        </p:txBody>
      </p:sp>
      <p:sp>
        <p:nvSpPr>
          <p:cNvPr name="TextBox 3" id="3"/>
          <p:cNvSpPr txBox="true"/>
          <p:nvPr/>
        </p:nvSpPr>
        <p:spPr>
          <a:xfrm rot="0">
            <a:off x="1491207" y="6368603"/>
            <a:ext cx="10172846" cy="1212767"/>
          </a:xfrm>
          <a:prstGeom prst="rect">
            <a:avLst/>
          </a:prstGeom>
        </p:spPr>
        <p:txBody>
          <a:bodyPr anchor="t" rtlCol="false" tIns="0" lIns="0" bIns="0" rIns="0">
            <a:spAutoFit/>
          </a:bodyPr>
          <a:lstStyle/>
          <a:p>
            <a:pPr algn="l">
              <a:lnSpc>
                <a:spcPts val="2454"/>
              </a:lnSpc>
            </a:pPr>
            <a:r>
              <a:rPr lang="en-US" sz="1753">
                <a:solidFill>
                  <a:srgbClr val="292727"/>
                </a:solidFill>
                <a:latin typeface="Glacial Indifference"/>
                <a:ea typeface="Glacial Indifference"/>
                <a:cs typeface="Glacial Indifference"/>
                <a:sym typeface="Glacial Indifference"/>
              </a:rPr>
              <a:t>[4]L. Wang, Z. Han, and X. Zhang, "Effects of Soil pH on CO2 Emission from Long-Term Fertilized Black Soils in Northeastern China," in Conference on Environmental Pollution and Public Health, Dalian, China, 2023. [Enlace: https://file.scirp.org/pdf/5-1.1.13.pdf]</a:t>
            </a:r>
          </a:p>
          <a:p>
            <a:pPr algn="l">
              <a:lnSpc>
                <a:spcPts val="2454"/>
              </a:lnSpc>
            </a:pPr>
          </a:p>
        </p:txBody>
      </p:sp>
      <p:sp>
        <p:nvSpPr>
          <p:cNvPr name="TextBox 4" id="4"/>
          <p:cNvSpPr txBox="true"/>
          <p:nvPr/>
        </p:nvSpPr>
        <p:spPr>
          <a:xfrm rot="0">
            <a:off x="1491207" y="2569184"/>
            <a:ext cx="10172846" cy="1517567"/>
          </a:xfrm>
          <a:prstGeom prst="rect">
            <a:avLst/>
          </a:prstGeom>
        </p:spPr>
        <p:txBody>
          <a:bodyPr anchor="t" rtlCol="false" tIns="0" lIns="0" bIns="0" rIns="0">
            <a:spAutoFit/>
          </a:bodyPr>
          <a:lstStyle/>
          <a:p>
            <a:pPr algn="l">
              <a:lnSpc>
                <a:spcPts val="2454"/>
              </a:lnSpc>
            </a:pPr>
            <a:r>
              <a:rPr lang="en-US" sz="1753">
                <a:solidFill>
                  <a:srgbClr val="292727"/>
                </a:solidFill>
                <a:latin typeface="Glacial Indifference"/>
                <a:ea typeface="Glacial Indifference"/>
                <a:cs typeface="Glacial Indifference"/>
                <a:sym typeface="Glacial Indifference"/>
              </a:rPr>
              <a:t>[1] SENASA, "SENASA prohíbe el uso de plaguicidas agrícolas que contengan como ingrediente activo carbofuran," SENASA Contigo, 30-Sep-2021. [Enlace: https://www.senasa.gob.pe/senasacontigo/senasa-prohibe-el-uso-de-plaguicidas-agricolas-que-contengan-carbofuran/]</a:t>
            </a:r>
          </a:p>
          <a:p>
            <a:pPr algn="l">
              <a:lnSpc>
                <a:spcPts val="2454"/>
              </a:lnSpc>
            </a:pPr>
          </a:p>
        </p:txBody>
      </p:sp>
      <p:sp>
        <p:nvSpPr>
          <p:cNvPr name="TextBox 5" id="5"/>
          <p:cNvSpPr txBox="true"/>
          <p:nvPr/>
        </p:nvSpPr>
        <p:spPr>
          <a:xfrm rot="0">
            <a:off x="1491207" y="3981169"/>
            <a:ext cx="10172846" cy="1212767"/>
          </a:xfrm>
          <a:prstGeom prst="rect">
            <a:avLst/>
          </a:prstGeom>
        </p:spPr>
        <p:txBody>
          <a:bodyPr anchor="t" rtlCol="false" tIns="0" lIns="0" bIns="0" rIns="0">
            <a:spAutoFit/>
          </a:bodyPr>
          <a:lstStyle/>
          <a:p>
            <a:pPr algn="l">
              <a:lnSpc>
                <a:spcPts val="2454"/>
              </a:lnSpc>
            </a:pPr>
            <a:r>
              <a:rPr lang="en-US" sz="1753">
                <a:solidFill>
                  <a:srgbClr val="292727"/>
                </a:solidFill>
                <a:latin typeface="Glacial Indifference"/>
                <a:ea typeface="Glacial Indifference"/>
                <a:cs typeface="Glacial Indifference"/>
                <a:sym typeface="Glacial Indifference"/>
              </a:rPr>
              <a:t>[2] M. A. Ramírez Campos, "El uso de pesticidas en la agricultura y su desorden ambiental," Rev. enferm. vanguard, vol. 6, no. 2, pp. 40-47, 2018. [Enlace:https://revistas.unica.edu.pe/index.php/vanguardia/article/view/210]</a:t>
            </a:r>
          </a:p>
          <a:p>
            <a:pPr algn="l">
              <a:lnSpc>
                <a:spcPts val="2454"/>
              </a:lnSpc>
            </a:pPr>
          </a:p>
        </p:txBody>
      </p:sp>
      <p:sp>
        <p:nvSpPr>
          <p:cNvPr name="TextBox 6" id="6"/>
          <p:cNvSpPr txBox="true"/>
          <p:nvPr/>
        </p:nvSpPr>
        <p:spPr>
          <a:xfrm rot="0">
            <a:off x="1491207" y="5498736"/>
            <a:ext cx="10172846" cy="907967"/>
          </a:xfrm>
          <a:prstGeom prst="rect">
            <a:avLst/>
          </a:prstGeom>
        </p:spPr>
        <p:txBody>
          <a:bodyPr anchor="t" rtlCol="false" tIns="0" lIns="0" bIns="0" rIns="0">
            <a:spAutoFit/>
          </a:bodyPr>
          <a:lstStyle/>
          <a:p>
            <a:pPr algn="l">
              <a:lnSpc>
                <a:spcPts val="2454"/>
              </a:lnSpc>
            </a:pPr>
            <a:r>
              <a:rPr lang="en-US" sz="1753">
                <a:solidFill>
                  <a:srgbClr val="292727"/>
                </a:solidFill>
                <a:latin typeface="Glacial Indifference"/>
                <a:ea typeface="Glacial Indifference"/>
                <a:cs typeface="Glacial Indifference"/>
                <a:sym typeface="Glacial Indifference"/>
              </a:rPr>
              <a:t>[3] "El CO2 y la agricultura: ¿Cómo afecta a las cosechas?," Comunicaciones BNS, 21-Apr-2023. [Enlace: https://bioseries.bionatsolutions.com/el-co2-y-la-agricultura-como-afecta-a-las-cosechas/]</a:t>
            </a:r>
          </a:p>
          <a:p>
            <a:pPr algn="l">
              <a:lnSpc>
                <a:spcPts val="2454"/>
              </a:lnSpc>
            </a:pPr>
          </a:p>
        </p:txBody>
      </p:sp>
      <p:sp>
        <p:nvSpPr>
          <p:cNvPr name="Freeform 7" id="7"/>
          <p:cNvSpPr/>
          <p:nvPr/>
        </p:nvSpPr>
        <p:spPr>
          <a:xfrm flipH="true" flipV="false" rot="0">
            <a:off x="0" y="8444833"/>
            <a:ext cx="1845523" cy="1842167"/>
          </a:xfrm>
          <a:custGeom>
            <a:avLst/>
            <a:gdLst/>
            <a:ahLst/>
            <a:cxnLst/>
            <a:rect r="r" b="b" t="t" l="l"/>
            <a:pathLst>
              <a:path h="1842167" w="1845523">
                <a:moveTo>
                  <a:pt x="1845523" y="0"/>
                </a:moveTo>
                <a:lnTo>
                  <a:pt x="0" y="0"/>
                </a:lnTo>
                <a:lnTo>
                  <a:pt x="0" y="1842167"/>
                </a:lnTo>
                <a:lnTo>
                  <a:pt x="1845523" y="1842167"/>
                </a:lnTo>
                <a:lnTo>
                  <a:pt x="184552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0">
            <a:off x="16442477" y="0"/>
            <a:ext cx="1845523" cy="1842167"/>
          </a:xfrm>
          <a:custGeom>
            <a:avLst/>
            <a:gdLst/>
            <a:ahLst/>
            <a:cxnLst/>
            <a:rect r="r" b="b" t="t" l="l"/>
            <a:pathLst>
              <a:path h="1842167" w="1845523">
                <a:moveTo>
                  <a:pt x="0" y="1842167"/>
                </a:moveTo>
                <a:lnTo>
                  <a:pt x="1845523" y="1842167"/>
                </a:lnTo>
                <a:lnTo>
                  <a:pt x="1845523" y="0"/>
                </a:lnTo>
                <a:lnTo>
                  <a:pt x="0" y="0"/>
                </a:lnTo>
                <a:lnTo>
                  <a:pt x="0" y="1842167"/>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DAGSkfvPhGs</dc:identifier>
  <dcterms:modified xsi:type="dcterms:W3CDTF">2011-08-01T06:04:30Z</dcterms:modified>
  <cp:revision>1</cp:revision>
  <dc:title>Presentación de Universidad Proyecto Final de Grado Geométrico Minimalista Verde y Beige</dc:title>
</cp:coreProperties>
</file>